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D9D6E-226A-433B-9DB4-BA74985AB347}" v="75" dt="2023-03-31T00:39:46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E5109A-0554-C1C2-D4F9-96676C60E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679CB95-91B1-695C-DE4C-664F7D9F4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5125F6-6037-618F-9C50-2DB92C79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325787-FF5A-D906-2245-A613B476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016AB1-B25D-0E29-F507-57AB279E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34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7EE1B3-ED88-A9EC-066A-D1A6608A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014CE46-E4E3-5D34-2401-7EFCD2F83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EF2CC8-8278-9F66-0692-3CE285BE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EF4604-5E78-BB3B-5F5D-8C9D5D93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CEF16C-D93B-CF0F-FB2A-1CF4CC37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30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B64A3CB-F9D6-F79C-7AC2-8A2F150B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FBD972F-8D24-E4D2-1040-1A3A908AF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7D6F12-D30D-CA27-4EAF-97A7F43C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BA624C-8F8C-F605-32AC-40A03C2B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24F4D1-461F-110C-5183-0B3F7BE6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40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A6B3CE-C834-1B0B-6345-5739C38B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DFB435-200C-006C-F485-9B96AFCD8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E81203-54D0-3B59-BD13-3CBC76BC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D162A8-BED5-F6D3-073D-5A528079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9E70B7-4F4D-9F0A-C742-AF720877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84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49C0EE-5019-A47E-BBCA-A2DAC488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BCB534-D3DA-50FD-0BAB-8B21EE3DB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6DC54E-546F-D961-30C8-F42D0F55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873437-09BB-6057-753D-19A9DC68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C35CF0-628A-2ADC-A62C-8D871239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7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599C69-1CD2-317D-ECAD-89C1434B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4A4B64-7EE4-F0F4-6A4D-995917BA6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A02D951-8CFA-4377-E123-E79D63409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91436E-B87D-4698-17C3-3B8B80FF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49172F-988D-C760-1F96-4419012F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E124556-453C-DFA8-FB16-56A7E313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94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3AF536-9EED-4053-CED8-7D1A2D45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E460F80-DE8C-2D30-563C-EEB1F6713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D3F02C-0DC8-684E-DA6A-BF6A3BCAE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72C83A5-F3EE-FFA6-67E4-D3B91654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4BEADA7-827E-6DD3-E87B-0BF68859D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673F52F-C8BF-54AF-12AA-2A2E6159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6C38DE1-FA3A-DC61-702B-F3028AC6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D19BDB2-AECE-0B65-8B59-8E6B0719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07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ACD3DE-A11A-A83E-91B5-E02FFC78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EB0A5F2-C29C-3039-A265-5A5832C5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3B1EF22-5996-F643-0E9E-03EDD726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643F83C-7FAE-7424-68DC-6DF731EC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40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2AB6E42-0B6E-5D5C-50EB-1DF998CE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E381626-38DB-686D-857B-55B08991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DB3E4C-EF35-DEF7-2881-21348372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73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4ABACF-B7E1-5F21-37D3-A2BAAEA1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163A1A-EC4D-149B-1758-4537DC146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DB66CF9-2CA1-1BD2-1F28-9E2D9CD3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569222-942E-A7FF-B9B3-C1C1B2BD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4F399E-893D-D6C7-6742-20B417C1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D56EE8-9F46-726E-EBDA-FAB19668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26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EBB029-FE66-9342-37B2-3718DDCD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4DFC8DF-6DCC-7E44-00B2-CE55CB239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A1AE1B2-A249-79E6-1259-E938DA22D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3B34E5-5075-B538-43F6-DB2C0E40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150F8E-4E52-F6A9-1C8A-22A1CBAC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33C673-8740-49C3-4F20-F7346104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92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5C68B31-CFB3-C3CB-1851-873F7245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DC7A9A-0135-2C01-D03C-316C84FE8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94B07C-3FD7-15B5-AAD5-57C8EA458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470D-FED0-4462-B710-0140198E62A4}" type="datetimeFigureOut">
              <a:rPr lang="tr-TR" smtClean="0"/>
              <a:t>31.03.2023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53000F-61A5-4984-679A-9DBBE6806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88F512-476E-E5ED-D44B-B4139AED2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9EEE-8595-4F01-9A8D-57367A859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3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CCB4B5F-3898-D463-DD95-B793402F6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tr-TR" sz="3400" b="1"/>
              <a:t>GASTROÖZEFAGEAL REFLÜ HASTALIĞI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1CA9CA6-E4AB-81AA-CF88-03442FAF7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tr-TR"/>
              <a:t>HAZIRLAYAN: FATMA GENÇ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B49CA1E-B3BF-E77D-BEEA-770B5A409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88" r="19892"/>
          <a:stretch/>
        </p:blipFill>
        <p:spPr>
          <a:xfrm>
            <a:off x="6096000" y="-14068"/>
            <a:ext cx="6094477" cy="687206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95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0" name="Rectangle 209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71555CF-525F-98F4-C0BD-2848A350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2084832"/>
          </a:xfrm>
        </p:spPr>
        <p:txBody>
          <a:bodyPr anchor="b">
            <a:normAutofit/>
          </a:bodyPr>
          <a:lstStyle/>
          <a:p>
            <a:r>
              <a:rPr lang="tr-TR" sz="5400"/>
              <a:t>KLİNİK</a:t>
            </a:r>
          </a:p>
        </p:txBody>
      </p:sp>
      <p:sp>
        <p:nvSpPr>
          <p:cNvPr id="210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F0003B-4CF4-0C37-00CD-DD1CB555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53" y="2652405"/>
            <a:ext cx="8810154" cy="4044230"/>
          </a:xfrm>
        </p:spPr>
        <p:txBody>
          <a:bodyPr>
            <a:normAutofit fontScale="70000" lnSpcReduction="20000"/>
          </a:bodyPr>
          <a:lstStyle/>
          <a:p>
            <a:r>
              <a:rPr lang="tr-TR" sz="3200" b="1"/>
              <a:t>2-ATİPİK BULGULAR:</a:t>
            </a:r>
            <a:endParaRPr lang="tr-TR" sz="3200"/>
          </a:p>
          <a:p>
            <a:r>
              <a:rPr lang="tr-TR" sz="3200"/>
              <a:t>1. Non-kardiyak göğüs ağrısı</a:t>
            </a:r>
          </a:p>
          <a:p>
            <a:r>
              <a:rPr lang="tr-TR" sz="3200"/>
              <a:t>	% 36-73 özefagus hastalıkları sorumlu</a:t>
            </a:r>
          </a:p>
          <a:p>
            <a:endParaRPr lang="tr-TR" sz="3200"/>
          </a:p>
          <a:p>
            <a:r>
              <a:rPr lang="tr-TR" sz="3200"/>
              <a:t>2. Pulmoner semptomlar (% 10)</a:t>
            </a:r>
          </a:p>
          <a:p>
            <a:r>
              <a:rPr lang="tr-TR" sz="3200"/>
              <a:t>	* Astım			              * Apne</a:t>
            </a:r>
          </a:p>
          <a:p>
            <a:r>
              <a:rPr lang="tr-TR" sz="3200"/>
              <a:t>	* Bronşit			* Atelektazi</a:t>
            </a:r>
          </a:p>
          <a:p>
            <a:r>
              <a:rPr lang="tr-TR" sz="3200"/>
              <a:t>	* Pulmoner fibrozis		* Aspirasyon pnömonisi</a:t>
            </a:r>
          </a:p>
          <a:p>
            <a:endParaRPr lang="tr-TR" sz="3200"/>
          </a:p>
          <a:p>
            <a:r>
              <a:rPr lang="tr-TR" sz="3200"/>
              <a:t>Özellikle pediatrik yaş grubunda solunum yollarına ait semptomlar daha belirgindir.</a:t>
            </a:r>
          </a:p>
          <a:p>
            <a:endParaRPr lang="tr-TR" sz="1400"/>
          </a:p>
          <a:p>
            <a:endParaRPr lang="tr-TR" sz="1400"/>
          </a:p>
          <a:p>
            <a:endParaRPr lang="tr-TR" sz="14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AC9EEE-018B-2DE8-9623-4D313BAA8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236"/>
          <a:stretch/>
        </p:blipFill>
        <p:spPr bwMode="auto">
          <a:xfrm>
            <a:off x="9218507" y="58114"/>
            <a:ext cx="2970445" cy="272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18E4D6E-F276-3748-B8D8-19C7F57BE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2" r="4" b="34614"/>
          <a:stretch/>
        </p:blipFill>
        <p:spPr>
          <a:xfrm>
            <a:off x="9453282" y="2991058"/>
            <a:ext cx="273871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7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01B007-176A-8B73-144E-B9E1D9E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5400"/>
              <a:t>KLİNİK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74F46A-F065-2CC6-5445-1E2DFE584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6872523" cy="3410712"/>
          </a:xfrm>
        </p:spPr>
        <p:txBody>
          <a:bodyPr anchor="t">
            <a:normAutofit fontScale="92500" lnSpcReduction="10000"/>
          </a:bodyPr>
          <a:lstStyle/>
          <a:p>
            <a:endParaRPr lang="tr-TR" sz="2000" b="1"/>
          </a:p>
          <a:p>
            <a:r>
              <a:rPr lang="tr-TR" sz="2200" b="1"/>
              <a:t>3-Ekstraözefageal Bulgular: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/>
              <a:t>Ses kalınlaşması, ses kısıklığı, ses yorgunluğu, seste çatallanma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/>
              <a:t>Kronik sinüs sorunları, sık boğaz temizleme alışkanlığı, sık balgam çıkarma gereksinimi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/>
              <a:t>Kronik öksürük (postnazal alıntıdan sonra 2.-3. en sık nedenidir.</a:t>
            </a:r>
          </a:p>
          <a:p>
            <a:pPr marL="0" indent="0">
              <a:buNone/>
            </a:pPr>
            <a:endParaRPr lang="tr-TR" sz="1900"/>
          </a:p>
          <a:p>
            <a:endParaRPr lang="tr-TR" sz="1900"/>
          </a:p>
          <a:p>
            <a:endParaRPr lang="tr-TR" sz="19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74BFD8-BACC-A145-A856-CDE841E8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3" r="696"/>
          <a:stretch/>
        </p:blipFill>
        <p:spPr>
          <a:xfrm>
            <a:off x="8293629" y="2251026"/>
            <a:ext cx="3586958" cy="38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2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2D7DBB6-F1FD-AAE9-52C4-DD18FD99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TANISAL YÖNTEMLER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2157132-6EB7-6CD7-6BE0-048EBC87F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3" r="25695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A2CBF6-56A6-8CA3-42A8-7A55A478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tr-TR" sz="2200"/>
              <a:t>1. Öykü</a:t>
            </a:r>
          </a:p>
          <a:p>
            <a:r>
              <a:rPr lang="tr-TR" sz="2200"/>
              <a:t>2. Deneme tedavisi</a:t>
            </a:r>
          </a:p>
          <a:p>
            <a:r>
              <a:rPr lang="tr-TR" sz="2200"/>
              <a:t>3. Endoskopi ± biyopsi</a:t>
            </a:r>
          </a:p>
          <a:p>
            <a:r>
              <a:rPr lang="tr-TR" sz="2200"/>
              <a:t>4. Yirmidört saatlik intraözofageal pHmetri</a:t>
            </a:r>
          </a:p>
          <a:p>
            <a:r>
              <a:rPr lang="tr-TR" sz="2200"/>
              <a:t>5. Katetersiz pHmetri (Bravo kapsül)</a:t>
            </a:r>
          </a:p>
          <a:p>
            <a:r>
              <a:rPr lang="tr-TR" sz="2200"/>
              <a:t>6. Çok kanallı intraözofageal impedans-pHmetri</a:t>
            </a:r>
          </a:p>
          <a:p>
            <a:pPr marL="0" indent="0">
              <a:buNone/>
            </a:pPr>
            <a:endParaRPr lang="tr-TR" sz="2200"/>
          </a:p>
          <a:p>
            <a:endParaRPr lang="tr-TR" sz="2200"/>
          </a:p>
        </p:txBody>
      </p:sp>
    </p:spTree>
    <p:extLst>
      <p:ext uri="{BB962C8B-B14F-4D97-AF65-F5344CB8AC3E}">
        <p14:creationId xmlns:p14="http://schemas.microsoft.com/office/powerpoint/2010/main" val="101416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5B98493-1ACC-F0C4-40B8-EDDA723D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400"/>
              <a:t>TANI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A403E8-7C0C-0FC1-409D-BF477C70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7961735" cy="3547872"/>
          </a:xfrm>
        </p:spPr>
        <p:txBody>
          <a:bodyPr anchor="t">
            <a:normAutofit fontScale="92500" lnSpcReduction="10000"/>
          </a:bodyPr>
          <a:lstStyle/>
          <a:p>
            <a:r>
              <a:rPr lang="tr-TR" sz="2200" b="1"/>
              <a:t>1-ÖYKÜ:</a:t>
            </a:r>
          </a:p>
          <a:p>
            <a:r>
              <a:rPr lang="tr-TR" sz="2200"/>
              <a:t>Rekürren postprandial retrosternal yanma ± regurjitasyon varlığı, tanı ve tedavi için yeterlidir.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/>
              <a:t>Tanı şüpheli ise,</a:t>
            </a:r>
          </a:p>
          <a:p>
            <a:r>
              <a:rPr lang="tr-TR" sz="2200"/>
              <a:t>Doku hasarını tespit etmek için,</a:t>
            </a:r>
          </a:p>
          <a:p>
            <a:r>
              <a:rPr lang="tr-TR" sz="2200"/>
              <a:t>Alarm semptom-bulguları varsa,</a:t>
            </a:r>
          </a:p>
          <a:p>
            <a:r>
              <a:rPr lang="tr-TR" sz="2200"/>
              <a:t>Tedaviye cevap yoksa,</a:t>
            </a:r>
          </a:p>
          <a:p>
            <a:r>
              <a:rPr lang="tr-TR" sz="2200"/>
              <a:t>Barret özofagus veya kanser şüphesi varsa </a:t>
            </a:r>
          </a:p>
          <a:p>
            <a:pPr marL="0" indent="0">
              <a:buNone/>
            </a:pPr>
            <a:r>
              <a:rPr lang="tr-TR" sz="2200"/>
              <a:t>ileri tetkiklere başvurulur…</a:t>
            </a:r>
          </a:p>
          <a:p>
            <a:endParaRPr lang="tr-TR" sz="1700"/>
          </a:p>
          <a:p>
            <a:endParaRPr lang="tr-TR" sz="17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94679F6-CCE8-71C1-3690-1FDF5359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190" y="0"/>
            <a:ext cx="4500809" cy="29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2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B95EB5B-71DB-45CB-E3C9-891D9203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29768"/>
            <a:ext cx="4095072" cy="1642533"/>
          </a:xfrm>
        </p:spPr>
        <p:txBody>
          <a:bodyPr anchor="b">
            <a:normAutofit/>
          </a:bodyPr>
          <a:lstStyle/>
          <a:p>
            <a:r>
              <a:rPr lang="tr-TR" sz="5400"/>
              <a:t>TANI</a:t>
            </a:r>
          </a:p>
        </p:txBody>
      </p:sp>
      <p:sp>
        <p:nvSpPr>
          <p:cNvPr id="309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220E5B-F056-97DE-97F8-4D8120A4D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17" y="2796072"/>
            <a:ext cx="11133061" cy="3632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/>
              <a:t> </a:t>
            </a:r>
            <a:r>
              <a:rPr lang="tr-TR" sz="2000" b="1"/>
              <a:t>2-ENDOSKOPİ:</a:t>
            </a:r>
          </a:p>
          <a:p>
            <a:endParaRPr lang="tr-TR" sz="2000"/>
          </a:p>
          <a:p>
            <a:r>
              <a:rPr lang="tr-TR" sz="2000"/>
              <a:t>Reflüye bağlı lezyonun dokümente edilmesinde </a:t>
            </a:r>
            <a:r>
              <a:rPr lang="tr-TR" sz="2000" b="1"/>
              <a:t>altın standart.</a:t>
            </a:r>
          </a:p>
          <a:p>
            <a:pPr marL="0" indent="0">
              <a:buNone/>
            </a:pPr>
            <a:endParaRPr lang="tr-TR" sz="2000"/>
          </a:p>
          <a:p>
            <a:r>
              <a:rPr lang="tr-TR" sz="2000"/>
              <a:t>Mukoza normal (% 50-60) olabileceği gibi,</a:t>
            </a:r>
          </a:p>
          <a:p>
            <a:r>
              <a:rPr lang="tr-TR" sz="2000"/>
              <a:t>Eritem               - Ödem                                  -Frajilite</a:t>
            </a:r>
          </a:p>
          <a:p>
            <a:r>
              <a:rPr lang="tr-TR" sz="2000"/>
              <a:t>Eksuda               -Erozyon                                -Ülser</a:t>
            </a:r>
          </a:p>
          <a:p>
            <a:r>
              <a:rPr lang="tr-TR" sz="2000"/>
              <a:t>Striktür               -Barrett metaplazisi           -Kitle (adenokanser) de görülebilir.</a:t>
            </a:r>
          </a:p>
        </p:txBody>
      </p:sp>
      <p:pic>
        <p:nvPicPr>
          <p:cNvPr id="3080" name="Picture 8" descr="es_ba_22">
            <a:extLst>
              <a:ext uri="{FF2B5EF4-FFF2-40B4-BE49-F238E27FC236}">
                <a16:creationId xmlns:a16="http://schemas.microsoft.com/office/drawing/2014/main" id="{CEDA56A8-59D3-BA76-538A-D9DF9DD90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" b="-1"/>
          <a:stretch/>
        </p:blipFill>
        <p:spPr bwMode="auto">
          <a:xfrm>
            <a:off x="9766162" y="0"/>
            <a:ext cx="2425838" cy="2441448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s_es_23">
            <a:extLst>
              <a:ext uri="{FF2B5EF4-FFF2-40B4-BE49-F238E27FC236}">
                <a16:creationId xmlns:a16="http://schemas.microsoft.com/office/drawing/2014/main" id="{CA16D646-4986-AD88-458F-A46AD675B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8" r="-1" b="16810"/>
          <a:stretch/>
        </p:blipFill>
        <p:spPr bwMode="auto">
          <a:xfrm>
            <a:off x="5135712" y="49646"/>
            <a:ext cx="2527326" cy="2382658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48EE961-0748-5A0A-6B1A-6FF32DE19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022" y="30310"/>
            <a:ext cx="2495658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4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05F9807-D9AE-FC21-5442-63EA769F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5400"/>
              <a:t>TANI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91824F-9053-C48F-2EA1-5BB5B5A1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200"/>
              <a:t>GÖRH, doğal seyri ve endoskopi bulgularına göre 3 alt grupta incelenebilir (bu sınıflama özellikle tedavi açısından önemlidir): 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 b="1"/>
              <a:t>Non-erozif reflü hastalığı (% 60-70) </a:t>
            </a:r>
            <a:r>
              <a:rPr lang="tr-TR" sz="2200"/>
              <a:t>→ endoskopik bulgu yok.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 b="1"/>
              <a:t>Erozif özofajit (% 25-30) </a:t>
            </a:r>
            <a:r>
              <a:rPr lang="tr-TR" sz="2200"/>
              <a:t>→ ülser, striktür, kanama görülebilir.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 b="1"/>
              <a:t>Barrett özofagus (% 10) </a:t>
            </a:r>
            <a:r>
              <a:rPr lang="tr-TR" sz="2200"/>
              <a:t>→ adenokanser gelişebilir.</a:t>
            </a:r>
          </a:p>
          <a:p>
            <a:endParaRPr lang="tr-TR" sz="2200"/>
          </a:p>
        </p:txBody>
      </p:sp>
    </p:spTree>
    <p:extLst>
      <p:ext uri="{BB962C8B-B14F-4D97-AF65-F5344CB8AC3E}">
        <p14:creationId xmlns:p14="http://schemas.microsoft.com/office/powerpoint/2010/main" val="392249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CD6943F-C6B1-491E-9286-75476E26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TANI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61B916-2029-DB88-0030-769F786C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200" b="1" i="1" u="none" strike="noStrike">
                <a:effectLst/>
              </a:rPr>
              <a:t>3-24 saatlik intraözefageal pHmetri: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2200" b="1" i="1" u="none" strike="noStrike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200" i="1" strike="noStrike">
                <a:effectLst/>
              </a:rPr>
              <a:t>PPİ tedavisine yanıt vermeyen,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tr-TR" sz="2200" i="1" strike="noStrike">
              <a:effectLst/>
            </a:endParaRPr>
          </a:p>
          <a:p>
            <a:pPr rtl="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200" i="1" strike="noStrike">
                <a:effectLst/>
              </a:rPr>
              <a:t>Ekstraözofageal semptomu olan,</a:t>
            </a:r>
          </a:p>
          <a:p>
            <a:pPr marL="0" indent="0" rtl="0" fontAlgn="base">
              <a:spcBef>
                <a:spcPts val="750"/>
              </a:spcBef>
              <a:spcAft>
                <a:spcPts val="0"/>
              </a:spcAft>
              <a:buNone/>
            </a:pPr>
            <a:endParaRPr lang="tr-TR" sz="2200" i="1" strike="noStrike">
              <a:effectLst/>
            </a:endParaRPr>
          </a:p>
          <a:p>
            <a:pPr rtl="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200" i="1" strike="noStrike">
                <a:effectLst/>
              </a:rPr>
              <a:t>GÖRH nedeniyle operasyon planlanan,</a:t>
            </a:r>
          </a:p>
          <a:p>
            <a:pPr marL="0" indent="0" rtl="0" fontAlgn="base">
              <a:spcBef>
                <a:spcPts val="750"/>
              </a:spcBef>
              <a:spcAft>
                <a:spcPts val="0"/>
              </a:spcAft>
              <a:buNone/>
            </a:pPr>
            <a:endParaRPr lang="tr-TR" sz="2200" i="1" strike="noStrike">
              <a:effectLst/>
            </a:endParaRPr>
          </a:p>
          <a:p>
            <a:pPr rtl="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200" i="1" strike="noStrike">
                <a:effectLst/>
              </a:rPr>
              <a:t>Üst GİS endoskopik inceleme ile herhangi bir kanıt bulunamayan objektif kanıta gereksinim duyulan olgularda, intraözofageal monitorizasyon ile gastroözofageal reflü araştırılmalıdır.</a:t>
            </a:r>
          </a:p>
          <a:p>
            <a:endParaRPr lang="tr-TR" sz="2200"/>
          </a:p>
        </p:txBody>
      </p:sp>
      <p:pic>
        <p:nvPicPr>
          <p:cNvPr id="4098" name="Picture 2" descr="resim10,GERD">
            <a:extLst>
              <a:ext uri="{FF2B5EF4-FFF2-40B4-BE49-F238E27FC236}">
                <a16:creationId xmlns:a16="http://schemas.microsoft.com/office/drawing/2014/main" id="{93E9050A-FA01-33FC-FC18-7DAEE7FEF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" r="1" b="2797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1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4" name="Rectangle 51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70FC9A-32CE-6A89-6D30-9AEA309D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KOMPLİKASYONLAR</a:t>
            </a:r>
          </a:p>
        </p:txBody>
      </p:sp>
      <p:sp>
        <p:nvSpPr>
          <p:cNvPr id="516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996DB4-BC74-2684-6CE3-35A54479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0" i="0" u="sng">
                <a:effectLst/>
              </a:rPr>
              <a:t>LOKAL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Ülser</a:t>
            </a: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Kanama</a:t>
            </a: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Striktür</a:t>
            </a: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Barrett özofagus</a:t>
            </a: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Adenokanser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tr-TR" sz="1500" b="1"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tr-TR" sz="1500" b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tr-TR" sz="1500" b="0">
                <a:effectLst/>
              </a:rPr>
            </a:br>
            <a:r>
              <a:rPr lang="tr-TR" sz="1500" b="0">
                <a:effectLst/>
              </a:rPr>
              <a:t>        </a:t>
            </a:r>
            <a:r>
              <a:rPr lang="tr-TR" sz="2200" b="0" i="0" u="sng">
                <a:effectLst/>
              </a:rPr>
              <a:t>UZAK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Vokal kord granülomları</a:t>
            </a: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Larinks kanseri</a:t>
            </a: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Subglottik stenoz</a:t>
            </a: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Astım bronşiale</a:t>
            </a:r>
            <a:endParaRPr lang="tr-TR" sz="22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r-TR" sz="2200" b="1" i="0" u="none" strike="noStrike">
                <a:effectLst/>
              </a:rPr>
              <a:t>Aspirasyon pnömonisi</a:t>
            </a:r>
            <a:endParaRPr lang="tr-TR" sz="2200" b="0">
              <a:effectLst/>
            </a:endParaRPr>
          </a:p>
          <a:p>
            <a:pPr marL="0" indent="0">
              <a:buNone/>
            </a:pPr>
            <a:br>
              <a:rPr lang="tr-TR" sz="1500"/>
            </a:br>
            <a:endParaRPr lang="tr-TR" sz="1500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80F4C9EC-A1A2-6725-B913-6FAECBA24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r="4" b="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0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8C2448-454C-B771-E5B4-879135B5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4600"/>
              <a:t>KOMPLİKASYONLAR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A411A3-0FA7-46F3-79CA-D1EEC79B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 b="1">
                <a:effectLst/>
              </a:rPr>
              <a:t>Barrett özefagus:</a:t>
            </a:r>
          </a:p>
          <a:p>
            <a:pPr marL="0" indent="0">
              <a:buNone/>
            </a:pPr>
            <a:endParaRPr lang="tr-TR" sz="2200" b="1">
              <a:effectLst/>
            </a:endParaRPr>
          </a:p>
          <a:p>
            <a:r>
              <a:rPr lang="tr-TR" sz="2200" b="0">
                <a:effectLst/>
              </a:rPr>
              <a:t>  Tübüler özofagusta spesialize kolumnar epitel varlığı</a:t>
            </a:r>
          </a:p>
          <a:p>
            <a:pPr marL="0" indent="0">
              <a:buNone/>
            </a:pPr>
            <a:r>
              <a:rPr lang="tr-TR" sz="2200" b="0">
                <a:effectLst/>
              </a:rPr>
              <a:t>(intestinal metaplazi = Goblet hücresi)</a:t>
            </a:r>
          </a:p>
          <a:p>
            <a:pPr marL="0" indent="0">
              <a:buNone/>
            </a:pPr>
            <a:endParaRPr lang="tr-TR" sz="2200" b="0">
              <a:effectLst/>
            </a:endParaRPr>
          </a:p>
          <a:p>
            <a:r>
              <a:rPr lang="tr-TR" sz="2200"/>
              <a:t>Adenokanser gelişme riski 30-50 kat fazladır.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A2C5EEA-A86D-21C5-1BAF-2C98E94A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24" y="2660904"/>
            <a:ext cx="6437376" cy="25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02" name="Rectangle 619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67732D7-635C-ADC9-8DDC-DD5D9CE9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TEDAVİ</a:t>
            </a:r>
          </a:p>
        </p:txBody>
      </p:sp>
      <p:sp>
        <p:nvSpPr>
          <p:cNvPr id="620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3" name="Content Placeholder 6164">
            <a:extLst>
              <a:ext uri="{FF2B5EF4-FFF2-40B4-BE49-F238E27FC236}">
                <a16:creationId xmlns:a16="http://schemas.microsoft.com/office/drawing/2014/main" id="{F10DEC0C-943B-6859-CF8E-666F0278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451D0F8-F1A5-2AC5-0235-427A5A468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 r="2" b="6550"/>
          <a:stretch/>
        </p:blipFill>
        <p:spPr bwMode="auto">
          <a:xfrm>
            <a:off x="630936" y="2673565"/>
            <a:ext cx="6585790" cy="407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0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7A7A8CA-F670-5F50-3C05-BDA917D3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5400" b="1"/>
              <a:t>İÇERİK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9AD6DA-D100-D58F-41FF-38EB1062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tr-TR" sz="2200"/>
              <a:t>Tanımlar</a:t>
            </a:r>
          </a:p>
          <a:p>
            <a:r>
              <a:rPr lang="tr-TR" sz="2200"/>
              <a:t>Patogenez</a:t>
            </a:r>
          </a:p>
          <a:p>
            <a:r>
              <a:rPr lang="tr-TR" sz="2200"/>
              <a:t>Klinik</a:t>
            </a:r>
          </a:p>
          <a:p>
            <a:r>
              <a:rPr lang="tr-TR" sz="2200"/>
              <a:t>Tanı</a:t>
            </a:r>
          </a:p>
          <a:p>
            <a:r>
              <a:rPr lang="tr-TR" sz="2200"/>
              <a:t>Komplikasyonlar</a:t>
            </a:r>
          </a:p>
          <a:p>
            <a:r>
              <a:rPr lang="tr-TR" sz="2200"/>
              <a:t>Tedavi</a:t>
            </a:r>
          </a:p>
          <a:p>
            <a:endParaRPr lang="tr-TR" sz="2200"/>
          </a:p>
          <a:p>
            <a:endParaRPr lang="tr-TR" sz="22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C5C8C4-4BA0-9D38-5CE7-6DA15B2AA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76"/>
          <a:stretch/>
        </p:blipFill>
        <p:spPr>
          <a:xfrm>
            <a:off x="5308778" y="640080"/>
            <a:ext cx="559475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8F30BBB-DD62-FA15-9093-8A78FFCD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5400"/>
              <a:t>TEDAVİ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A05E2A-1176-3050-53EC-10FC5624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tr-TR" sz="2000" b="1"/>
              <a:t>Tedavinin Amaçları:</a:t>
            </a:r>
          </a:p>
          <a:p>
            <a:r>
              <a:rPr lang="tr-TR" sz="2000"/>
              <a:t>Semptomları ortadan kaldırmak</a:t>
            </a:r>
          </a:p>
          <a:p>
            <a:r>
              <a:rPr lang="tr-TR" sz="2000"/>
              <a:t>Varsa, özofajiti iyileştirmek</a:t>
            </a:r>
          </a:p>
          <a:p>
            <a:r>
              <a:rPr lang="tr-TR" sz="2000"/>
              <a:t>Komplikasyonları önlemek</a:t>
            </a:r>
          </a:p>
          <a:p>
            <a:r>
              <a:rPr lang="tr-TR" sz="2000"/>
              <a:t>Komplikasyon varsa, tedavi etmek</a:t>
            </a:r>
          </a:p>
          <a:p>
            <a:r>
              <a:rPr lang="tr-TR" sz="2000"/>
              <a:t>Nüksleri önlemek</a:t>
            </a:r>
          </a:p>
          <a:p>
            <a:r>
              <a:rPr lang="tr-TR" sz="2000"/>
              <a:t>Remisyonun sürdürülmesi</a:t>
            </a:r>
          </a:p>
          <a:p>
            <a:pPr marL="0" indent="0">
              <a:buNone/>
            </a:pPr>
            <a:endParaRPr lang="tr-TR" sz="2000"/>
          </a:p>
          <a:p>
            <a:endParaRPr lang="tr-TR" sz="20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9248921-38AE-6C71-4C99-AC0A381CF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60991"/>
            <a:ext cx="6903720" cy="45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0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C033597-2FCC-5AAA-0E04-CFF72D32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tr-TR" sz="5400"/>
              <a:t>TEDAVİ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4BF2466-AA49-4301-B835-9FF32A93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389" y="2333979"/>
            <a:ext cx="2803096" cy="1890220"/>
          </a:xfrm>
          <a:prstGeom prst="rect">
            <a:avLst/>
          </a:prstGeom>
        </p:spPr>
      </p:pic>
      <p:sp>
        <p:nvSpPr>
          <p:cNvPr id="29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8E1E66-5247-4EA9-DDDF-EE8FD13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r>
              <a:rPr lang="tr-TR" sz="2200" b="1"/>
              <a:t>Tedavi Yöntemleri:</a:t>
            </a:r>
          </a:p>
          <a:p>
            <a:r>
              <a:rPr lang="tr-TR" sz="2200"/>
              <a:t>Hayat tarzı değişiklikleri</a:t>
            </a:r>
          </a:p>
          <a:p>
            <a:r>
              <a:rPr lang="tr-TR" sz="2200"/>
              <a:t>Medikal tedavi</a:t>
            </a:r>
          </a:p>
          <a:p>
            <a:r>
              <a:rPr lang="tr-TR" sz="2200"/>
              <a:t>Endoskopik tedaviler</a:t>
            </a:r>
          </a:p>
          <a:p>
            <a:r>
              <a:rPr lang="tr-TR" sz="2200"/>
              <a:t>Cerrahi tedavi</a:t>
            </a:r>
          </a:p>
          <a:p>
            <a:endParaRPr lang="tr-TR" sz="22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DC3ACA-BEB9-613B-A531-B43A9F883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715" y="4224199"/>
            <a:ext cx="2753875" cy="263380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B2EEAD-DA3E-CB77-9ECB-0DB96AC0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295" y="251389"/>
            <a:ext cx="2533284" cy="18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6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ED0140-4529-C8A7-3311-7401AF47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tr-TR" sz="5400"/>
              <a:t>TEDAVİ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D4B510-AA78-03AF-8049-56869B52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tr-TR" sz="2000" b="1"/>
              <a:t>1-Hayat Tarzı Değişiklikleri:</a:t>
            </a:r>
          </a:p>
          <a:p>
            <a:r>
              <a:rPr lang="tr-TR" sz="2000"/>
              <a:t>Yatağın baş kısmı yükseltilir.</a:t>
            </a:r>
          </a:p>
          <a:p>
            <a:r>
              <a:rPr lang="tr-TR" sz="2000"/>
              <a:t>Sigara ve alkolün kesilmesi</a:t>
            </a:r>
          </a:p>
          <a:p>
            <a:r>
              <a:rPr lang="tr-TR" sz="2000"/>
              <a:t>Düzenli hafif-orta düzeyde fiziksel aktivite, kilo verme</a:t>
            </a:r>
          </a:p>
          <a:p>
            <a:r>
              <a:rPr lang="tr-TR" sz="2000"/>
              <a:t>Yağlı gıdaların, çikolata, baharat, kahve, çay, kolalı içecekler ve asitli meyve sularının azaltılması</a:t>
            </a:r>
          </a:p>
          <a:p>
            <a:r>
              <a:rPr lang="tr-TR" sz="2000"/>
              <a:t>Öğünlerde yiyecek miktarının azaltılması</a:t>
            </a:r>
          </a:p>
          <a:p>
            <a:r>
              <a:rPr lang="tr-TR" sz="2000"/>
              <a:t>Yatmadan 3 saat önce yeme işleminin sona erdirilmesi</a:t>
            </a:r>
          </a:p>
          <a:p>
            <a:r>
              <a:rPr lang="tr-TR" sz="2000"/>
              <a:t>Dar giysi ve korselerden kaçınılması</a:t>
            </a:r>
          </a:p>
          <a:p>
            <a:endParaRPr lang="tr-TR" sz="200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01E5CB-00EE-9171-3897-6ABA7B3D3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490" y="1648030"/>
            <a:ext cx="4806462" cy="494620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D55FE17-5C2E-5DE4-DFDE-0A1A4B4E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770" y="329184"/>
            <a:ext cx="2228848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9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1A7CF15-7E21-3095-9404-5C11852A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tr-TR" sz="5400"/>
              <a:t>TEDAVİ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124C4F7-2C2B-109C-1434-408D0BB2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2" r="970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A00D58-8DFB-9916-B2D8-2EBA0BD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tr-TR" sz="2200"/>
              <a:t>Sırtüstü ve sağ yan pozisyonlarda yatış durumunda, noktürnal reflü semptomlarında artış gözlenmektedir.</a:t>
            </a:r>
          </a:p>
          <a:p>
            <a:r>
              <a:rPr lang="tr-TR" sz="2200"/>
              <a:t>Sol yan pozisyonda yatış ve supin pozisyonda yatak başını yükseltme, noktürnal reflü semptomlarının gelişmesini azaltmaktadır.</a:t>
            </a:r>
          </a:p>
          <a:p>
            <a:r>
              <a:rPr lang="tr-TR" sz="2200"/>
              <a:t> Gece reflü semptomu olanlarda, yatak başı yükseltilmeli ve hastanın sol yanına yatması önerilmelidir</a:t>
            </a:r>
          </a:p>
        </p:txBody>
      </p:sp>
    </p:spTree>
    <p:extLst>
      <p:ext uri="{BB962C8B-B14F-4D97-AF65-F5344CB8AC3E}">
        <p14:creationId xmlns:p14="http://schemas.microsoft.com/office/powerpoint/2010/main" val="225772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375283B-ABDA-A3AC-65D8-5398F90E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TEDAVİ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B15369-79C7-202B-A9D2-7BC1C606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sz="2200" b="1"/>
              <a:t>KAÇINILMASI GEREKEN İLAÇLAR</a:t>
            </a:r>
            <a:r>
              <a:rPr lang="tr-TR" sz="2200"/>
              <a:t>:</a:t>
            </a:r>
          </a:p>
          <a:p>
            <a:r>
              <a:rPr lang="tr-TR" sz="2200"/>
              <a:t>Antikolinerjikler</a:t>
            </a:r>
          </a:p>
          <a:p>
            <a:r>
              <a:rPr lang="tr-TR" sz="2200"/>
              <a:t>Teofilin</a:t>
            </a:r>
          </a:p>
          <a:p>
            <a:r>
              <a:rPr lang="tr-TR" sz="2200"/>
              <a:t>Diazepam</a:t>
            </a:r>
          </a:p>
          <a:p>
            <a:r>
              <a:rPr lang="tr-TR" sz="2200"/>
              <a:t>Narkotik analjezikler</a:t>
            </a:r>
          </a:p>
          <a:p>
            <a:r>
              <a:rPr lang="tr-TR" sz="2200"/>
              <a:t>Kalsiyum kanal blokerleri</a:t>
            </a:r>
          </a:p>
          <a:p>
            <a:r>
              <a:rPr lang="tr-TR" sz="2200"/>
              <a:t>Beta adrenerjik agonistler</a:t>
            </a:r>
          </a:p>
          <a:p>
            <a:r>
              <a:rPr lang="tr-TR" sz="2200"/>
              <a:t>Progesteron</a:t>
            </a:r>
          </a:p>
          <a:p>
            <a:r>
              <a:rPr lang="tr-TR" sz="2200"/>
              <a:t>Alfa adrenerjik antagonistler</a:t>
            </a:r>
          </a:p>
          <a:p>
            <a:endParaRPr lang="tr-TR" sz="2200"/>
          </a:p>
          <a:p>
            <a:endParaRPr lang="tr-TR" sz="22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51321D6-39CB-2282-BADB-D8054281C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0" r="21765"/>
          <a:stretch/>
        </p:blipFill>
        <p:spPr>
          <a:xfrm>
            <a:off x="8637562" y="2545976"/>
            <a:ext cx="3344919" cy="28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35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1487D06-82DB-0FE5-909F-344BC96A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tr-TR" sz="5400"/>
              <a:t>TEDAVİ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109EBA0-8C0E-1ABB-351B-D4EAC2BC2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3774" cy="1759311"/>
          </a:xfrm>
          <a:prstGeom prst="rect">
            <a:avLst/>
          </a:pr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266EEA-3E51-CB85-3AA5-DDF65F0E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9311"/>
            <a:ext cx="2643774" cy="209880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9C16FB-35F7-0BEC-43D1-5DC61C09F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975" y="2706624"/>
            <a:ext cx="8233145" cy="3483864"/>
          </a:xfrm>
        </p:spPr>
        <p:txBody>
          <a:bodyPr>
            <a:normAutofit lnSpcReduction="10000"/>
          </a:bodyPr>
          <a:lstStyle/>
          <a:p>
            <a:r>
              <a:rPr lang="tr-TR" sz="2000" b="1"/>
              <a:t>2-Medikal  Tedavi:</a:t>
            </a:r>
          </a:p>
          <a:p>
            <a:r>
              <a:rPr lang="tr-TR" sz="2000"/>
              <a:t>Antiasitler ve aljinik asit</a:t>
            </a:r>
          </a:p>
          <a:p>
            <a:r>
              <a:rPr lang="tr-TR" sz="2000"/>
              <a:t>H2 reseptör antagonistleri</a:t>
            </a:r>
          </a:p>
          <a:p>
            <a:r>
              <a:rPr lang="tr-TR" sz="2000"/>
              <a:t>Prokinetik ajanlar</a:t>
            </a:r>
          </a:p>
          <a:p>
            <a:r>
              <a:rPr lang="tr-TR" sz="2000"/>
              <a:t>Sükralfat</a:t>
            </a:r>
          </a:p>
          <a:p>
            <a:r>
              <a:rPr lang="tr-TR" sz="2000"/>
              <a:t>Proton pompa inhibitörleri (PPİ)</a:t>
            </a:r>
          </a:p>
          <a:p>
            <a:r>
              <a:rPr lang="tr-TR" sz="2000"/>
              <a:t>Omeprazol			- Esomeprazol </a:t>
            </a:r>
          </a:p>
          <a:p>
            <a:r>
              <a:rPr lang="tr-TR" sz="2000"/>
              <a:t>Pantoprazol			- Rabeprazol</a:t>
            </a:r>
          </a:p>
          <a:p>
            <a:r>
              <a:rPr lang="tr-TR" sz="2000"/>
              <a:t>Lansoprazol			- Dekslansoprazol</a:t>
            </a:r>
          </a:p>
          <a:p>
            <a:endParaRPr lang="tr-TR" sz="1900"/>
          </a:p>
        </p:txBody>
      </p:sp>
    </p:spTree>
    <p:extLst>
      <p:ext uri="{BB962C8B-B14F-4D97-AF65-F5344CB8AC3E}">
        <p14:creationId xmlns:p14="http://schemas.microsoft.com/office/powerpoint/2010/main" val="950358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75CE3C2-4074-FB84-D05F-48253487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5400"/>
              <a:t>TEDAVİ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8CCFD4-5229-5B10-48E5-D05C954D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200" b="1"/>
              <a:t>Medikal tedavinin amaçları:</a:t>
            </a:r>
          </a:p>
          <a:p>
            <a:r>
              <a:rPr lang="tr-TR" sz="2200"/>
              <a:t>1. Reflü bariyerini kuvvetlendirmek</a:t>
            </a:r>
          </a:p>
          <a:p>
            <a:r>
              <a:rPr lang="tr-TR" sz="2200"/>
              <a:t>2. Gastrik pH’yı azaltmak</a:t>
            </a:r>
          </a:p>
          <a:p>
            <a:r>
              <a:rPr lang="tr-TR" sz="2200"/>
              <a:t>3. Özofagus klirensini artırmak</a:t>
            </a:r>
          </a:p>
          <a:p>
            <a:r>
              <a:rPr lang="tr-TR" sz="2200"/>
              <a:t>4. Gastrik boşalmayı düzeltmek</a:t>
            </a:r>
          </a:p>
          <a:p>
            <a:r>
              <a:rPr lang="tr-TR" sz="2200"/>
              <a:t>5. Duodenogastrik reflüyü azaltmak için pilorik sfinkteri kuvvetlendirmek</a:t>
            </a:r>
          </a:p>
          <a:p>
            <a:pPr marL="0" indent="0">
              <a:buNone/>
            </a:pPr>
            <a:endParaRPr lang="tr-TR" sz="2200"/>
          </a:p>
        </p:txBody>
      </p:sp>
    </p:spTree>
    <p:extLst>
      <p:ext uri="{BB962C8B-B14F-4D97-AF65-F5344CB8AC3E}">
        <p14:creationId xmlns:p14="http://schemas.microsoft.com/office/powerpoint/2010/main" val="1395959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0FE0FB-7F70-B4F7-1AE0-24AB0D27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5400"/>
              <a:t>TEDAVİ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212543-B3CC-5E63-88C3-67DD7826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200" b="1"/>
              <a:t>TEDAVİ PLANI:</a:t>
            </a:r>
          </a:p>
          <a:p>
            <a:r>
              <a:rPr lang="tr-TR" sz="2200" b="1"/>
              <a:t>İlk tercih PPİ</a:t>
            </a:r>
          </a:p>
          <a:p>
            <a:r>
              <a:rPr lang="tr-TR" sz="2200"/>
              <a:t>Hastayı yan etkileri hakkında bilgilendirmeliyiz.[B12 eksikliği,hipomagnezemi,hipokalsemi,klopidogrel ile etkileşim</a:t>
            </a:r>
            <a:r>
              <a:rPr lang="tr-TR" sz="2200" b="1"/>
              <a:t>[pantoprozol ve rabeprozol  az</a:t>
            </a:r>
            <a:r>
              <a:rPr lang="tr-TR" sz="2200"/>
              <a:t>],osteoporoz ,kalça kırıkları vb.)</a:t>
            </a:r>
          </a:p>
          <a:p>
            <a:r>
              <a:rPr lang="tr-TR" sz="2200"/>
              <a:t>Alarm semptomları yok ise hasta </a:t>
            </a:r>
            <a:r>
              <a:rPr lang="tr-TR" sz="2200" b="1"/>
              <a:t>6-8 hafta PPI sabah aç karna içecek.</a:t>
            </a:r>
          </a:p>
          <a:p>
            <a:r>
              <a:rPr lang="tr-TR" sz="2200"/>
              <a:t>1 ay sonra hastayı kontrole çağır.Eğer semptomları gerilediyse doz azaltarak ilacı kes.( yarı doza düşme, gün aşırı yarım doz vb.]</a:t>
            </a:r>
          </a:p>
          <a:p>
            <a:r>
              <a:rPr lang="tr-TR" sz="2200"/>
              <a:t>Eğer semptomlar gerilemediyse 2*1 PPI başla.Buna rağmen geçmez ise gece yatmadan  Gaviskon ekle. </a:t>
            </a:r>
          </a:p>
        </p:txBody>
      </p:sp>
    </p:spTree>
    <p:extLst>
      <p:ext uri="{BB962C8B-B14F-4D97-AF65-F5344CB8AC3E}">
        <p14:creationId xmlns:p14="http://schemas.microsoft.com/office/powerpoint/2010/main" val="2921870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E13DB6-9C5E-E326-CA21-4DFD2196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tr-TR" sz="5400"/>
              <a:t>TEDAVİ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89415C-76C3-3256-D334-5A8D2B419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55" b="1"/>
          <a:stretch/>
        </p:blipFill>
        <p:spPr>
          <a:xfrm>
            <a:off x="20" y="10"/>
            <a:ext cx="2178404" cy="226057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5E741E7-3235-2BE8-1A7C-012BB6DA8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41" b="-3"/>
          <a:stretch/>
        </p:blipFill>
        <p:spPr>
          <a:xfrm>
            <a:off x="4283" y="2260583"/>
            <a:ext cx="2322865" cy="1485549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F413BF-22CD-2EDF-2C15-6E454E9B2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76" y="2706624"/>
            <a:ext cx="8926696" cy="3483864"/>
          </a:xfrm>
        </p:spPr>
        <p:txBody>
          <a:bodyPr>
            <a:noAutofit/>
          </a:bodyPr>
          <a:lstStyle/>
          <a:p>
            <a:r>
              <a:rPr lang="tr-TR" sz="2000" b="1"/>
              <a:t>Alarm Semptomlar:</a:t>
            </a:r>
          </a:p>
          <a:p>
            <a:r>
              <a:rPr lang="tr-TR" sz="2000"/>
              <a:t>5o yaş üstü başlangıç</a:t>
            </a:r>
          </a:p>
          <a:p>
            <a:r>
              <a:rPr lang="tr-TR" sz="2000"/>
              <a:t>hematemez,melena</a:t>
            </a:r>
          </a:p>
          <a:p>
            <a:r>
              <a:rPr lang="tr-TR" sz="2000"/>
              <a:t>Kilo kaybı</a:t>
            </a:r>
          </a:p>
          <a:p>
            <a:r>
              <a:rPr lang="tr-TR" sz="2000"/>
              <a:t>Karında kitle</a:t>
            </a:r>
          </a:p>
          <a:p>
            <a:r>
              <a:rPr lang="tr-TR" sz="2000"/>
              <a:t>Anemi, sedimentasyon artışı</a:t>
            </a:r>
          </a:p>
          <a:p>
            <a:r>
              <a:rPr lang="tr-TR" sz="2000"/>
              <a:t>Disfaji,odinofaji</a:t>
            </a:r>
          </a:p>
          <a:p>
            <a:r>
              <a:rPr lang="tr-TR" sz="2000"/>
              <a:t>Gaitada gizli kan</a:t>
            </a:r>
          </a:p>
          <a:p>
            <a:r>
              <a:rPr lang="tr-TR" sz="2000" b="1"/>
              <a:t>Eğer bu drumlar varsa ileri incelemeler için üst basamaklara sevk edilmelidir</a:t>
            </a:r>
            <a:r>
              <a:rPr lang="tr-TR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166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DD4D3A1-7FC2-6666-28FB-4A6F20D9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TEDAVİ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7F904E-2259-649D-11D0-F208CCDA2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sz="2200" b="1"/>
              <a:t>3-ENDOSKOPİK TEDAVİLER:</a:t>
            </a:r>
          </a:p>
          <a:p>
            <a:r>
              <a:rPr lang="tr-TR" sz="2200"/>
              <a:t>Radyofrekans enerji uygulaması (Stretta)</a:t>
            </a:r>
          </a:p>
          <a:p>
            <a:r>
              <a:rPr lang="tr-TR" sz="2200"/>
              <a:t>Proksimal gastrik fold plikasyonu (Plikator)</a:t>
            </a:r>
          </a:p>
          <a:p>
            <a:r>
              <a:rPr lang="tr-TR" sz="2200"/>
              <a:t>Gastrik valvüloplasti (EndoCinch)</a:t>
            </a:r>
          </a:p>
          <a:p>
            <a:r>
              <a:rPr lang="tr-TR" sz="2200"/>
              <a:t>AÖS’nin enjeksiyon ile güçlendirilmesi</a:t>
            </a:r>
          </a:p>
          <a:p>
            <a:r>
              <a:rPr lang="tr-TR" sz="2200"/>
              <a:t>- Pleksiglas mikrosfer implantasyonu</a:t>
            </a:r>
          </a:p>
          <a:p>
            <a:r>
              <a:rPr lang="tr-TR" sz="2200"/>
              <a:t>- Etilen vinil alkol polimer enjeksiyonu</a:t>
            </a:r>
          </a:p>
          <a:p>
            <a:r>
              <a:rPr lang="tr-TR" sz="2200"/>
              <a:t>- Genişleyen hidrojen prostezi</a:t>
            </a:r>
          </a:p>
          <a:p>
            <a:endParaRPr lang="tr-TR" sz="22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D8BEC66-1AD3-6E77-E565-2629B01A6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7" r="20910" b="-1"/>
          <a:stretch/>
        </p:blipFill>
        <p:spPr>
          <a:xfrm>
            <a:off x="8474589" y="2070861"/>
            <a:ext cx="3243392" cy="33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4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E14020B-A90C-F0AA-0FE3-FD0F8AC1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712674"/>
          </a:xfrm>
        </p:spPr>
        <p:txBody>
          <a:bodyPr anchor="b">
            <a:normAutofit/>
          </a:bodyPr>
          <a:lstStyle/>
          <a:p>
            <a:r>
              <a:rPr lang="tr-TR" sz="5400" b="1"/>
              <a:t>TANIM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A47239A-D944-86D7-7B26-3FC19A45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6" y="0"/>
            <a:ext cx="4650004" cy="3094366"/>
          </a:xfrm>
          <a:prstGeom prst="rect">
            <a:avLst/>
          </a:pr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2C6722-2D0B-3CCE-F75F-30CBE55E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082" y="2664886"/>
            <a:ext cx="7624483" cy="3878991"/>
          </a:xfrm>
        </p:spPr>
        <p:txBody>
          <a:bodyPr anchor="t">
            <a:normAutofit fontScale="70000" lnSpcReduction="20000"/>
          </a:bodyPr>
          <a:lstStyle/>
          <a:p>
            <a:pPr marL="57150" indent="0" rtl="0">
              <a:spcBef>
                <a:spcPts val="0"/>
              </a:spcBef>
              <a:spcAft>
                <a:spcPts val="0"/>
              </a:spcAft>
              <a:buNone/>
            </a:pPr>
            <a:endParaRPr lang="tr-TR" sz="2600" b="0">
              <a:effectLst/>
            </a:endParaRPr>
          </a:p>
          <a:p>
            <a:pPr marL="0" indent="0" fontAlgn="base">
              <a:spcBef>
                <a:spcPts val="750"/>
              </a:spcBef>
              <a:buNone/>
            </a:pPr>
            <a:r>
              <a:rPr lang="tr-TR" sz="3100"/>
              <a:t>Gastrik içeriğin mideden özofagusa doğru istemsiz hareketidir.</a:t>
            </a:r>
          </a:p>
          <a:p>
            <a:pPr marL="0" indent="0" rtl="0" fontAlgn="base">
              <a:spcBef>
                <a:spcPts val="750"/>
              </a:spcBef>
              <a:spcAft>
                <a:spcPts val="0"/>
              </a:spcAft>
              <a:buNone/>
            </a:pPr>
            <a:br>
              <a:rPr lang="tr-TR" sz="3100" b="0">
                <a:effectLst/>
              </a:rPr>
            </a:br>
            <a:r>
              <a:rPr lang="tr-TR" sz="3100" b="0" i="0" u="none" strike="noStrike">
                <a:effectLst/>
              </a:rPr>
              <a:t>Mide içeriğinin reflüsü rahatsız edici </a:t>
            </a:r>
            <a:r>
              <a:rPr lang="tr-TR" sz="3100" b="1" i="0" u="none" strike="noStrike">
                <a:effectLst/>
              </a:rPr>
              <a:t>semptomlara </a:t>
            </a:r>
            <a:r>
              <a:rPr lang="tr-TR" sz="3100" b="0" i="0" u="none" strike="noStrike">
                <a:effectLst/>
              </a:rPr>
              <a:t>ve/veya </a:t>
            </a:r>
            <a:r>
              <a:rPr lang="tr-TR" sz="3100" b="1" i="0" u="none" strike="noStrike">
                <a:effectLst/>
              </a:rPr>
              <a:t>komplikasyonlara</a:t>
            </a:r>
            <a:r>
              <a:rPr lang="tr-TR" sz="3100" b="0" i="0" u="none" strike="noStrike">
                <a:effectLst/>
              </a:rPr>
              <a:t> neden olduğunda gelişen bir hastalıktır.</a:t>
            </a:r>
          </a:p>
          <a:p>
            <a:pPr marL="0" indent="0" rtl="0" fontAlgn="base">
              <a:spcBef>
                <a:spcPts val="750"/>
              </a:spcBef>
              <a:spcAft>
                <a:spcPts val="0"/>
              </a:spcAft>
              <a:buNone/>
            </a:pPr>
            <a:r>
              <a:rPr lang="tr-TR" sz="3100" b="0" i="1" u="none" strike="noStrike">
                <a:effectLst/>
              </a:rPr>
              <a:t>özofagus, farinks, larinks, solunum yolları -</a:t>
            </a:r>
          </a:p>
          <a:p>
            <a:pPr marL="0" indent="0" rtl="0" fontAlgn="base">
              <a:spcBef>
                <a:spcPts val="750"/>
              </a:spcBef>
              <a:spcAft>
                <a:spcPts val="0"/>
              </a:spcAft>
              <a:buNone/>
            </a:pPr>
            <a:br>
              <a:rPr lang="tr-TR" sz="3100" b="0">
                <a:effectLst/>
              </a:rPr>
            </a:br>
            <a:endParaRPr lang="tr-TR" sz="3100" b="0">
              <a:effectLst/>
            </a:endParaRPr>
          </a:p>
          <a:p>
            <a:pPr marL="0" indent="0" rtl="0" fontAlgn="base">
              <a:spcBef>
                <a:spcPts val="750"/>
              </a:spcBef>
              <a:spcAft>
                <a:spcPts val="0"/>
              </a:spcAft>
              <a:buNone/>
            </a:pPr>
            <a:r>
              <a:rPr lang="tr-TR" sz="3100" b="0" i="0" u="none" strike="noStrike">
                <a:effectLst/>
              </a:rPr>
              <a:t>Haftada en az </a:t>
            </a:r>
            <a:r>
              <a:rPr lang="tr-TR" sz="3100" b="1" i="0" u="none" strike="noStrike">
                <a:effectLst/>
              </a:rPr>
              <a:t>2 gün hafif </a:t>
            </a:r>
            <a:r>
              <a:rPr lang="tr-TR" sz="3100" b="0" i="0" u="none" strike="noStrike">
                <a:effectLst/>
              </a:rPr>
              <a:t>semptomlar veya haftada en az </a:t>
            </a:r>
            <a:r>
              <a:rPr lang="tr-TR" sz="3100" b="1" i="0" u="none" strike="noStrike">
                <a:effectLst/>
              </a:rPr>
              <a:t>1 gün orta/şiddetli </a:t>
            </a:r>
            <a:r>
              <a:rPr lang="tr-TR" sz="3100" b="0" i="0" u="none" strike="noStrike">
                <a:effectLst/>
              </a:rPr>
              <a:t>semptomların görülmesi tanı için gereklidir.</a:t>
            </a:r>
          </a:p>
          <a:p>
            <a:pPr marL="0" indent="0" rtl="0">
              <a:spcBef>
                <a:spcPts val="750"/>
              </a:spcBef>
              <a:spcAft>
                <a:spcPts val="0"/>
              </a:spcAft>
              <a:buNone/>
            </a:pPr>
            <a:br>
              <a:rPr lang="tr-TR" sz="3100" b="0">
                <a:effectLst/>
              </a:rPr>
            </a:br>
            <a:r>
              <a:rPr lang="tr-TR" sz="3100" b="1" i="0" u="none" strike="noStrike">
                <a:effectLst/>
              </a:rPr>
              <a:t>MONTREAL TANIMLAMASI</a:t>
            </a:r>
            <a:br>
              <a:rPr lang="tr-TR" sz="1500"/>
            </a:br>
            <a:endParaRPr lang="tr-TR" sz="1500"/>
          </a:p>
        </p:txBody>
      </p:sp>
    </p:spTree>
    <p:extLst>
      <p:ext uri="{BB962C8B-B14F-4D97-AF65-F5344CB8AC3E}">
        <p14:creationId xmlns:p14="http://schemas.microsoft.com/office/powerpoint/2010/main" val="138756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BC3B362-2071-64DE-4216-DDF7B694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5400"/>
              <a:t>TEDAVİ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56835E-0C04-FF57-5E22-A199705E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7746582" cy="3871138"/>
          </a:xfrm>
        </p:spPr>
        <p:txBody>
          <a:bodyPr anchor="t">
            <a:normAutofit fontScale="92500" lnSpcReduction="10000"/>
          </a:bodyPr>
          <a:lstStyle/>
          <a:p>
            <a:r>
              <a:rPr lang="tr-TR" sz="2400" b="1"/>
              <a:t>4-Reflü Cerrahisi:</a:t>
            </a:r>
          </a:p>
          <a:p>
            <a:pPr marL="0" indent="0">
              <a:buNone/>
            </a:pPr>
            <a:endParaRPr lang="tr-TR" sz="2200" b="1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200" b="0" i="0" u="none" strike="noStrike">
                <a:effectLst/>
              </a:rPr>
              <a:t>Günümüzde tercih edilen yöntem: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tr-TR" sz="2200" b="0" i="0" u="none" strike="noStrike">
              <a:effectLst/>
            </a:endParaRPr>
          </a:p>
          <a:p>
            <a:r>
              <a:rPr lang="tr-TR" sz="2200" b="1" i="0" u="none" strike="noStrike">
                <a:effectLst/>
              </a:rPr>
              <a:t>Laparoskopik Nissen fundoplikasyonu</a:t>
            </a:r>
          </a:p>
          <a:p>
            <a:pPr marL="0" indent="0">
              <a:buNone/>
            </a:pPr>
            <a:endParaRPr lang="tr-TR" sz="2200" b="1" i="0" u="none" strike="noStrike">
              <a:effectLst/>
            </a:endParaRPr>
          </a:p>
          <a:p>
            <a:r>
              <a:rPr lang="tr-TR" sz="2200"/>
              <a:t>	1. PPİ tedavisi ile kontrol altında olan hastalarda,</a:t>
            </a:r>
          </a:p>
          <a:p>
            <a:r>
              <a:rPr lang="tr-TR" sz="2200"/>
              <a:t>	2. PPİ tedavisine hiç yanıt vermeyen hastalarda,</a:t>
            </a:r>
          </a:p>
          <a:p>
            <a:r>
              <a:rPr lang="tr-TR" sz="2200"/>
              <a:t>	3. Displazi saptanmayan Barrett özofaguslu hastalarda,</a:t>
            </a:r>
          </a:p>
          <a:p>
            <a:r>
              <a:rPr lang="tr-TR" sz="2200"/>
              <a:t>	4. Özofagus kanserinin önlenmesi amacıyla,</a:t>
            </a:r>
          </a:p>
          <a:p>
            <a:pPr marL="0" indent="0">
              <a:buNone/>
            </a:pPr>
            <a:r>
              <a:rPr lang="tr-TR" sz="2200" b="1"/>
              <a:t>reflü cerrahisi önerilmemelidir !!!</a:t>
            </a:r>
          </a:p>
          <a:p>
            <a:endParaRPr lang="tr-TR" sz="150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6BFA0F4-2B04-8318-CC06-292E948A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4059" y="0"/>
            <a:ext cx="3697941" cy="30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32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8AFADA1-DD89-EE68-E6A2-ACC9F949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3200" b="1"/>
              <a:t>SEÇMELİ AİLE HEKİMLİĞİ STAJI ÖDEVİ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59D54E-738C-085B-8C11-A81FCAA9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40868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b="1"/>
              <a:t>TEŞEKKÜRLER…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F50DA37-1892-4760-6B76-335506FA1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732" y="1499056"/>
            <a:ext cx="6903720" cy="45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4AF3C88-BA12-9387-AB23-66A89AC9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 b="1"/>
              <a:t>TANIM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50201C-B331-EB82-9D3F-59ECC0F50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tr-TR" sz="2200"/>
          </a:p>
          <a:p>
            <a:r>
              <a:rPr lang="tr-TR" sz="2200"/>
              <a:t>Normal kişilerde günde birkaç kez görülebilir ancak genellikle semptom ya da belirti vermez; bu durumda bir hastalık değil, fizyolojik bir durumdur.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/>
              <a:t>Özofagusun en sık görülen hastalığıdır.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/>
              <a:t>Erkek ve kadınlarda eşit oranda görülür. (Barrett: E &gt; K)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/>
              <a:t>Mortalite nadirdir.Morbidite ise sıktır.(komplikasyonları nedeniyle)</a:t>
            </a:r>
          </a:p>
          <a:p>
            <a:endParaRPr lang="tr-TR" sz="2200"/>
          </a:p>
          <a:p>
            <a:endParaRPr lang="tr-TR" sz="22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BF1977E-EA44-3841-85F5-E92EE2A4C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31" r="19045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D372A3-BB6C-99EE-A111-3D9FE8C8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PATOGENEZ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B25386-F625-C8FD-FD95-479C3D0B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sz="2200"/>
              <a:t>Hastalığın gelişmesinde; normalde aşırı miktarda reflü olmasını engelleyen anti-reflü bariyerde fonksiyon bozukluğu ve özofagusun mide içeriğini hızla temizlenmesini sağlayan mekanizmalarda bozukluk rol oynamaktadır.</a:t>
            </a:r>
          </a:p>
          <a:p>
            <a:pPr marL="0" indent="0">
              <a:buNone/>
            </a:pPr>
            <a:endParaRPr lang="tr-TR" sz="2200"/>
          </a:p>
          <a:p>
            <a:r>
              <a:rPr lang="tr-TR" sz="2200"/>
              <a:t>Hastalık durumu, protektif ve agresif faktörler arasındaki bir dengesizlik olarak görülebilir.</a:t>
            </a:r>
          </a:p>
          <a:p>
            <a:endParaRPr lang="tr-TR" sz="2200"/>
          </a:p>
          <a:p>
            <a:endParaRPr lang="tr-TR" sz="22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C4B0D4-8748-9D33-88B8-BECFF2063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0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C506E2-65D7-17FE-E5AE-7E6B8358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5400"/>
              <a:t>PATOGENEZ</a:t>
            </a:r>
          </a:p>
        </p:txBody>
      </p:sp>
      <p:sp>
        <p:nvSpPr>
          <p:cNvPr id="104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30BECE5-F01F-4B14-6184-16966054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tr-TR" sz="2200" b="1"/>
              <a:t>MİDEYE AİT FAKTÖRLER:</a:t>
            </a:r>
          </a:p>
          <a:p>
            <a:r>
              <a:rPr lang="da-DK" sz="2200"/>
              <a:t>Asit hipersekresyonu</a:t>
            </a:r>
          </a:p>
          <a:p>
            <a:r>
              <a:rPr lang="da-DK" sz="2200"/>
              <a:t>Gecikmiş mide boşalımı</a:t>
            </a:r>
          </a:p>
          <a:p>
            <a:r>
              <a:rPr lang="da-DK" sz="2200"/>
              <a:t>Mide distansiyonu</a:t>
            </a:r>
          </a:p>
          <a:p>
            <a:r>
              <a:rPr lang="da-DK" sz="2200"/>
              <a:t>Safra reflüsü</a:t>
            </a:r>
            <a:endParaRPr lang="tr-TR" sz="22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E9FE1D-41C1-223A-42CD-45A317C3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280" y="1261547"/>
            <a:ext cx="6903720" cy="54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0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5A1C85-620D-2E45-51FA-62E7CC40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PATOGENEZ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27F60F-91B1-5A14-B300-97AAE01C2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sz="1900" b="1"/>
              <a:t>DIŞ FAKTÖRLER:</a:t>
            </a:r>
          </a:p>
          <a:p>
            <a:r>
              <a:rPr lang="tr-TR" sz="2000"/>
              <a:t>Diyet, yağlı gıdalar</a:t>
            </a:r>
          </a:p>
          <a:p>
            <a:r>
              <a:rPr lang="tr-TR" sz="2000"/>
              <a:t>Sigara: Tükrük miktarını ve içeriğindeki bikarbonat sekresyonunu azaltır ve mide boşalmasını geciktirir.</a:t>
            </a:r>
          </a:p>
          <a:p>
            <a:r>
              <a:rPr lang="tr-TR" sz="2000"/>
              <a:t>Alkol: Fermente alkollü içecekler (şarap, bira) asit salgısını artırır.</a:t>
            </a:r>
          </a:p>
          <a:p>
            <a:r>
              <a:rPr lang="tr-TR" sz="2000"/>
              <a:t>İlaçlar:</a:t>
            </a:r>
          </a:p>
          <a:p>
            <a:r>
              <a:rPr lang="tr-TR" sz="2000"/>
              <a:t>	- Antikolinerjik ilaçlar		- Teofilin</a:t>
            </a:r>
          </a:p>
          <a:p>
            <a:r>
              <a:rPr lang="tr-TR" sz="2000"/>
              <a:t>	- Benzodiazepinler		- Opiatlar</a:t>
            </a:r>
          </a:p>
          <a:p>
            <a:r>
              <a:rPr lang="tr-TR" sz="2000"/>
              <a:t>	- Kalsiyum kanal blokerleri		- </a:t>
            </a:r>
            <a:r>
              <a:rPr lang="el-GR" sz="2000"/>
              <a:t>β </a:t>
            </a:r>
            <a:r>
              <a:rPr lang="tr-TR" sz="2000"/>
              <a:t>agonistler</a:t>
            </a:r>
          </a:p>
          <a:p>
            <a:r>
              <a:rPr lang="tr-TR" sz="2000"/>
              <a:t>	- Progestron			- </a:t>
            </a:r>
            <a:r>
              <a:rPr lang="el-GR" sz="2000"/>
              <a:t>α </a:t>
            </a:r>
            <a:r>
              <a:rPr lang="tr-TR" sz="2000"/>
              <a:t>antagonistler </a:t>
            </a:r>
          </a:p>
          <a:p>
            <a:endParaRPr lang="tr-TR" sz="19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CAC7F0B-EFFC-171F-CE68-D7172D63A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2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3DDFDB1-6B17-9603-1C15-13BEA80B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400"/>
              <a:t>KLİNİK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41EED1-BC51-894A-928A-4EC6E2A3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2200"/>
              <a:t>GÖRH, semptomlarına göre 3 alt grupta incelenebilir:</a:t>
            </a:r>
          </a:p>
          <a:p>
            <a:pPr marL="0" indent="0">
              <a:buNone/>
            </a:pPr>
            <a:endParaRPr lang="tr-TR" sz="2200"/>
          </a:p>
          <a:p>
            <a:pPr marL="0" indent="0">
              <a:buNone/>
            </a:pPr>
            <a:r>
              <a:rPr lang="tr-TR" sz="2200" b="1"/>
              <a:t>1. Tipik olgular: </a:t>
            </a:r>
            <a:r>
              <a:rPr lang="tr-TR" sz="2200"/>
              <a:t>Retrosternal yanma, regurjitasyon</a:t>
            </a:r>
          </a:p>
          <a:p>
            <a:pPr marL="0" indent="0">
              <a:buNone/>
            </a:pPr>
            <a:r>
              <a:rPr lang="tr-TR" sz="2200" b="1"/>
              <a:t>2. Atipik olgular: </a:t>
            </a:r>
            <a:r>
              <a:rPr lang="tr-TR" sz="2200"/>
              <a:t>Göğüs ağrısı, disfaji, sırt ağrısı</a:t>
            </a:r>
          </a:p>
          <a:p>
            <a:pPr marL="0" indent="0">
              <a:buNone/>
            </a:pPr>
            <a:r>
              <a:rPr lang="tr-TR" sz="2200" b="1"/>
              <a:t>3. Ekstraözofageal semptomlu olgular: </a:t>
            </a:r>
            <a:r>
              <a:rPr lang="tr-TR" sz="2200"/>
              <a:t>Öksürük, larenjit, astım,…</a:t>
            </a:r>
          </a:p>
          <a:p>
            <a:pPr marL="0" indent="0">
              <a:buNone/>
            </a:pPr>
            <a:endParaRPr lang="tr-TR" sz="22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64ABAB8-1C22-3E27-D554-8E27CA8A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55627"/>
            <a:ext cx="5458968" cy="37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7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4BF3147-67B8-DF58-5749-09CEBD00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KLİNİK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E3F30D-51F8-63FF-451C-C1BFDFA6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tr-TR" sz="2000" b="1"/>
              <a:t>1-TİPİK BULGULAR:</a:t>
            </a:r>
          </a:p>
          <a:p>
            <a:r>
              <a:rPr lang="tr-TR" sz="2000"/>
              <a:t>1. Retrosternal yanma / Pirozis  « heartburn » (en sık)</a:t>
            </a:r>
          </a:p>
          <a:p>
            <a:r>
              <a:rPr lang="tr-TR" sz="2000"/>
              <a:t>2. Regurjitasyon</a:t>
            </a:r>
          </a:p>
          <a:p>
            <a:r>
              <a:rPr lang="tr-TR" sz="2000"/>
              <a:t>3. Disfaji (kronik olgularda striktür?, kanser?)</a:t>
            </a:r>
          </a:p>
          <a:p>
            <a:r>
              <a:rPr lang="tr-TR" sz="2000"/>
              <a:t>4. Odinofaji (özofajit?)</a:t>
            </a:r>
          </a:p>
          <a:p>
            <a:r>
              <a:rPr lang="tr-TR" sz="2000"/>
              <a:t>5. Kanama (özofajit/ülsere bağlı, kronik alkoliklerde sık, Fe eks. yapabilir)</a:t>
            </a:r>
          </a:p>
          <a:p>
            <a:r>
              <a:rPr lang="tr-TR" sz="2000"/>
              <a:t>6. Hipersalivasyon</a:t>
            </a:r>
          </a:p>
          <a:p>
            <a:r>
              <a:rPr lang="tr-TR" sz="2000"/>
              <a:t>7. Geğirme, ağız kokusu</a:t>
            </a:r>
          </a:p>
          <a:p>
            <a:r>
              <a:rPr lang="tr-TR" sz="2000"/>
              <a:t>8. Gaz, şişkinlik</a:t>
            </a:r>
          </a:p>
          <a:p>
            <a:r>
              <a:rPr lang="tr-TR" sz="2000"/>
              <a:t>9. Hazmedilmemiş gıdaları kusma</a:t>
            </a:r>
          </a:p>
          <a:p>
            <a:endParaRPr lang="tr-TR" sz="20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E60D5A5-B61E-70D3-EB55-C8874D402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4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1197</Words>
  <Application>Microsoft Office PowerPoint</Application>
  <PresentationFormat>Geniş ekran</PresentationFormat>
  <Paragraphs>249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GASTROÖZEFAGEAL REFLÜ HASTALIĞI</vt:lpstr>
      <vt:lpstr>İÇERİK</vt:lpstr>
      <vt:lpstr>TANIM</vt:lpstr>
      <vt:lpstr>TANIM</vt:lpstr>
      <vt:lpstr>PATOGENEZ</vt:lpstr>
      <vt:lpstr>PATOGENEZ</vt:lpstr>
      <vt:lpstr>PATOGENEZ</vt:lpstr>
      <vt:lpstr>KLİNİK</vt:lpstr>
      <vt:lpstr>KLİNİK</vt:lpstr>
      <vt:lpstr>KLİNİK</vt:lpstr>
      <vt:lpstr>KLİNİK</vt:lpstr>
      <vt:lpstr>TANISAL YÖNTEMLER</vt:lpstr>
      <vt:lpstr>TANI</vt:lpstr>
      <vt:lpstr>TANI</vt:lpstr>
      <vt:lpstr>TANI</vt:lpstr>
      <vt:lpstr>TANI</vt:lpstr>
      <vt:lpstr>KOMPLİKASYONLAR</vt:lpstr>
      <vt:lpstr>KOMPLİKASYONLAR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SEÇMELİ AİLE HEKİMLİĞİ STAJI ÖDEVİ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GASTROÖZEFAGEAL REFLÜ HASTALIĞI</dc:title>
  <dc:creator>Fatma Genç</dc:creator>
  <cp:lastModifiedBy>Fatma Genç</cp:lastModifiedBy>
  <cp:revision>3</cp:revision>
  <dcterms:created xsi:type="dcterms:W3CDTF">2023-03-30T20:44:28Z</dcterms:created>
  <dcterms:modified xsi:type="dcterms:W3CDTF">2023-03-31T07:39:30Z</dcterms:modified>
</cp:coreProperties>
</file>