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0" y="-8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42913" y="103188"/>
            <a:ext cx="8243887" cy="131445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456113"/>
          </a:xfrm>
        </p:spPr>
        <p:txBody>
          <a:bodyPr>
            <a:normAutofit/>
          </a:bodyPr>
          <a:lstStyle/>
          <a:p>
            <a:pPr lvl="0"/>
            <a:endParaRPr lang="tr-TR" noProof="0" smtClean="0"/>
          </a:p>
        </p:txBody>
      </p:sp>
      <p:sp>
        <p:nvSpPr>
          <p:cNvPr id="4" name="Rectangle 47"/>
          <p:cNvSpPr>
            <a:spLocks noGrp="1" noChangeArrowheads="1"/>
          </p:cNvSpPr>
          <p:nvPr>
            <p:ph type="dt" sz="half" idx="10"/>
          </p:nvPr>
        </p:nvSpPr>
        <p:spPr/>
        <p:txBody>
          <a:bodyPr/>
          <a:lstStyle>
            <a:lvl1pPr>
              <a:defRPr/>
            </a:lvl1pPr>
          </a:lstStyle>
          <a:p>
            <a:pPr>
              <a:defRPr/>
            </a:pPr>
            <a:endParaRPr lang="tr-TR"/>
          </a:p>
        </p:txBody>
      </p:sp>
      <p:sp>
        <p:nvSpPr>
          <p:cNvPr id="5" name="Rectangle 48"/>
          <p:cNvSpPr>
            <a:spLocks noGrp="1" noChangeArrowheads="1"/>
          </p:cNvSpPr>
          <p:nvPr>
            <p:ph type="ftr" sz="quarter" idx="11"/>
          </p:nvPr>
        </p:nvSpPr>
        <p:spPr/>
        <p:txBody>
          <a:bodyPr/>
          <a:lstStyle>
            <a:lvl1pPr>
              <a:defRPr/>
            </a:lvl1pPr>
          </a:lstStyle>
          <a:p>
            <a:pPr>
              <a:defRPr/>
            </a:pPr>
            <a:endParaRPr lang="tr-TR"/>
          </a:p>
        </p:txBody>
      </p:sp>
      <p:sp>
        <p:nvSpPr>
          <p:cNvPr id="6" name="Rectangle 49"/>
          <p:cNvSpPr>
            <a:spLocks noGrp="1" noChangeArrowheads="1"/>
          </p:cNvSpPr>
          <p:nvPr>
            <p:ph type="sldNum" sz="quarter" idx="12"/>
          </p:nvPr>
        </p:nvSpPr>
        <p:spPr/>
        <p:txBody>
          <a:bodyPr/>
          <a:lstStyle>
            <a:lvl1pPr>
              <a:defRPr/>
            </a:lvl1pPr>
          </a:lstStyle>
          <a:p>
            <a:pPr>
              <a:defRPr/>
            </a:pPr>
            <a:fld id="{66514393-7DC0-406C-A400-3E4087327C60}" type="slidenum">
              <a:rPr lang="tr-TR"/>
              <a:pPr>
                <a:defRPr/>
              </a:pPr>
              <a:t>‹#›</a:t>
            </a:fld>
            <a:endParaRPr lang="tr-TR"/>
          </a:p>
        </p:txBody>
      </p:sp>
    </p:spTree>
    <p:extLst>
      <p:ext uri="{BB962C8B-B14F-4D97-AF65-F5344CB8AC3E}">
        <p14:creationId xmlns:p14="http://schemas.microsoft.com/office/powerpoint/2010/main" val="4150268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42913" y="103188"/>
            <a:ext cx="8243887" cy="5953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7"/>
          <p:cNvSpPr>
            <a:spLocks noGrp="1" noChangeArrowheads="1"/>
          </p:cNvSpPr>
          <p:nvPr>
            <p:ph type="dt" sz="half" idx="10"/>
          </p:nvPr>
        </p:nvSpPr>
        <p:spPr/>
        <p:txBody>
          <a:bodyPr/>
          <a:lstStyle>
            <a:lvl1pPr>
              <a:defRPr/>
            </a:lvl1pPr>
          </a:lstStyle>
          <a:p>
            <a:pPr>
              <a:defRPr/>
            </a:pPr>
            <a:endParaRPr lang="tr-TR"/>
          </a:p>
        </p:txBody>
      </p:sp>
      <p:sp>
        <p:nvSpPr>
          <p:cNvPr id="4" name="Rectangle 48"/>
          <p:cNvSpPr>
            <a:spLocks noGrp="1" noChangeArrowheads="1"/>
          </p:cNvSpPr>
          <p:nvPr>
            <p:ph type="ftr" sz="quarter" idx="11"/>
          </p:nvPr>
        </p:nvSpPr>
        <p:spPr/>
        <p:txBody>
          <a:bodyPr/>
          <a:lstStyle>
            <a:lvl1pPr>
              <a:defRPr/>
            </a:lvl1pPr>
          </a:lstStyle>
          <a:p>
            <a:pPr>
              <a:defRPr/>
            </a:pPr>
            <a:endParaRPr lang="tr-TR"/>
          </a:p>
        </p:txBody>
      </p:sp>
      <p:sp>
        <p:nvSpPr>
          <p:cNvPr id="5" name="Rectangle 49"/>
          <p:cNvSpPr>
            <a:spLocks noGrp="1" noChangeArrowheads="1"/>
          </p:cNvSpPr>
          <p:nvPr>
            <p:ph type="sldNum" sz="quarter" idx="12"/>
          </p:nvPr>
        </p:nvSpPr>
        <p:spPr/>
        <p:txBody>
          <a:bodyPr/>
          <a:lstStyle>
            <a:lvl1pPr>
              <a:defRPr/>
            </a:lvl1pPr>
          </a:lstStyle>
          <a:p>
            <a:pPr>
              <a:defRPr/>
            </a:pPr>
            <a:fld id="{6AD8544F-1EBD-4905-8A9E-90900B4BF2AF}" type="slidenum">
              <a:rPr lang="tr-TR"/>
              <a:pPr>
                <a:defRPr/>
              </a:pPr>
              <a:t>‹#›</a:t>
            </a:fld>
            <a:endParaRPr lang="tr-TR"/>
          </a:p>
        </p:txBody>
      </p:sp>
    </p:spTree>
    <p:extLst>
      <p:ext uri="{BB962C8B-B14F-4D97-AF65-F5344CB8AC3E}">
        <p14:creationId xmlns:p14="http://schemas.microsoft.com/office/powerpoint/2010/main" val="149300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80365" y="1143000"/>
            <a:ext cx="8459470" cy="2134235"/>
          </a:xfrm>
        </p:spPr>
        <p:txBody>
          <a:bodyPr/>
          <a:lstStyle/>
          <a:p>
            <a:pPr eaLnBrk="1" fontAlgn="auto" hangingPunct="1">
              <a:spcAft>
                <a:spcPts val="0"/>
              </a:spcAft>
              <a:defRPr/>
            </a:pPr>
            <a:r>
              <a:rPr lang="en-US" dirty="0" smtClean="0">
                <a:solidFill>
                  <a:srgbClr val="C00000"/>
                </a:solidFill>
              </a:rPr>
              <a:t>D</a:t>
            </a:r>
            <a:r>
              <a:rPr lang="en-US" sz="4400" dirty="0" smtClean="0">
                <a:solidFill>
                  <a:srgbClr val="C00000"/>
                </a:solidFill>
              </a:rPr>
              <a:t>EM</a:t>
            </a:r>
            <a:r>
              <a:rPr lang="tr-TR" sz="4400" dirty="0" smtClean="0">
                <a:solidFill>
                  <a:srgbClr val="C00000"/>
                </a:solidFill>
              </a:rPr>
              <a:t>İR EKSİKLİĞİ ANEMİSİ</a:t>
            </a:r>
            <a:endParaRPr lang="tr-TR" sz="4400" dirty="0">
              <a:solidFill>
                <a:srgbClr val="C00000"/>
              </a:solidFill>
            </a:endParaRPr>
          </a:p>
        </p:txBody>
      </p:sp>
      <p:sp>
        <p:nvSpPr>
          <p:cNvPr id="241" name="Rect 3"/>
          <p:cNvSpPr>
            <a:spLocks noGrp="1" noChangeArrowheads="1"/>
          </p:cNvSpPr>
          <p:nvPr/>
        </p:nvSpPr>
        <p:spPr>
          <a:xfrm>
            <a:off x="3729355" y="3264535"/>
            <a:ext cx="5102860" cy="1430655"/>
          </a:xfrm>
          <a:prstGeom prst="rect">
            <a:avLst/>
          </a:prstGeom>
          <a:noFill/>
          <a:ln w="0" cap="flat" cmpd="sng">
            <a:noFill/>
            <a:prstDash/>
          </a:ln>
        </p:spPr>
        <p:txBody>
          <a:bodyPr wrap="square" lIns="89535" tIns="46355" rIns="89535" bIns="46355" anchor="t"/>
          <a:lstStyle/>
          <a:p>
            <a:pPr marL="0" indent="0" algn="l" defTabSz="508000" latinLnBrk="0">
              <a:lnSpc>
                <a:spcPct val="132000"/>
              </a:lnSpc>
              <a:spcBef>
                <a:spcPts val="0"/>
              </a:spcBef>
              <a:spcAft>
                <a:spcPts val="0"/>
              </a:spcAft>
              <a:buFontTx/>
              <a:buNone/>
            </a:pPr>
            <a:r>
              <a:rPr lang="en-US" altLang="ko-KR" sz="2500" dirty="0" smtClean="0">
                <a:solidFill>
                  <a:srgbClr val="000000"/>
                </a:solidFill>
                <a:latin typeface="Times New Roman" charset="0"/>
              </a:rPr>
              <a:t>İNT. DR. ARZU </a:t>
            </a:r>
            <a:r>
              <a:rPr lang="en-US" altLang="ko-KR" sz="2500" dirty="0" smtClean="0">
                <a:solidFill>
                  <a:srgbClr val="000000"/>
                </a:solidFill>
                <a:latin typeface="Times New Roman" charset="0"/>
              </a:rPr>
              <a:t>BAYBURDI</a:t>
            </a:r>
            <a:endParaRPr lang="tr-TR" altLang="ko-KR" sz="2500" dirty="0" smtClean="0">
              <a:solidFill>
                <a:srgbClr val="000000"/>
              </a:solidFill>
              <a:latin typeface="Times New Roman" charset="0"/>
            </a:endParaRPr>
          </a:p>
          <a:p>
            <a:pPr marL="0" indent="0" algn="l" defTabSz="508000" latinLnBrk="0">
              <a:lnSpc>
                <a:spcPct val="132000"/>
              </a:lnSpc>
              <a:spcBef>
                <a:spcPts val="0"/>
              </a:spcBef>
              <a:spcAft>
                <a:spcPts val="0"/>
              </a:spcAft>
              <a:buFontTx/>
              <a:buNone/>
            </a:pPr>
            <a:r>
              <a:rPr lang="tr-TR" altLang="ko-KR" sz="2500" dirty="0" smtClean="0">
                <a:solidFill>
                  <a:srgbClr val="000000"/>
                </a:solidFill>
                <a:latin typeface="Times New Roman" charset="0"/>
              </a:rPr>
              <a:t>06.01.2017</a:t>
            </a:r>
            <a:endParaRPr lang="ko-KR" altLang="en-US" sz="2500" dirty="0" smtClean="0">
              <a:latin typeface="Times New Roman" charset="0"/>
            </a:endParaRPr>
          </a:p>
        </p:txBody>
      </p:sp>
    </p:spTree>
    <p:extLst>
      <p:ext uri="{BB962C8B-B14F-4D97-AF65-F5344CB8AC3E}">
        <p14:creationId xmlns:p14="http://schemas.microsoft.com/office/powerpoint/2010/main" val="1902684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0"/>
            <a:ext cx="8243887" cy="782638"/>
          </a:xfrm>
        </p:spPr>
        <p:txBody>
          <a:bodyPr/>
          <a:lstStyle/>
          <a:p>
            <a:pPr eaLnBrk="1" fontAlgn="auto" hangingPunct="1">
              <a:spcAft>
                <a:spcPts val="0"/>
              </a:spcAft>
              <a:defRPr/>
            </a:pPr>
            <a:r>
              <a:rPr lang="tr-TR" sz="2200" b="1" dirty="0" err="1" smtClean="0">
                <a:solidFill>
                  <a:srgbClr val="990000"/>
                </a:solidFill>
                <a:effectLst/>
              </a:rPr>
              <a:t>AnemİLerİN</a:t>
            </a:r>
            <a:r>
              <a:rPr lang="tr-TR" sz="2200" b="1" dirty="0" smtClean="0">
                <a:solidFill>
                  <a:srgbClr val="990000"/>
                </a:solidFill>
                <a:effectLst/>
              </a:rPr>
              <a:t> </a:t>
            </a:r>
            <a:r>
              <a:rPr lang="tr-TR" sz="2200" b="1" dirty="0" err="1" smtClean="0">
                <a:solidFill>
                  <a:srgbClr val="990000"/>
                </a:solidFill>
                <a:effectLst/>
              </a:rPr>
              <a:t>patofİzyolojİlerİne</a:t>
            </a:r>
            <a:r>
              <a:rPr lang="tr-TR" sz="2200" b="1" dirty="0" smtClean="0">
                <a:solidFill>
                  <a:srgbClr val="990000"/>
                </a:solidFill>
                <a:effectLst/>
              </a:rPr>
              <a:t> göre </a:t>
            </a:r>
            <a:r>
              <a:rPr lang="tr-TR" sz="2200" b="1" dirty="0" err="1" smtClean="0">
                <a:solidFill>
                  <a:srgbClr val="990000"/>
                </a:solidFill>
                <a:effectLst/>
              </a:rPr>
              <a:t>sInIflandIrIlmasI</a:t>
            </a:r>
            <a:endParaRPr lang="tr-TR" sz="2200" b="1" dirty="0" smtClean="0">
              <a:solidFill>
                <a:srgbClr val="990000"/>
              </a:solidFill>
              <a:effectLst/>
            </a:endParaRPr>
          </a:p>
        </p:txBody>
      </p:sp>
      <p:graphicFrame>
        <p:nvGraphicFramePr>
          <p:cNvPr id="16415" name="Group 31"/>
          <p:cNvGraphicFramePr>
            <a:graphicFrameLocks noGrp="1"/>
          </p:cNvGraphicFramePr>
          <p:nvPr>
            <p:ph idx="1"/>
          </p:nvPr>
        </p:nvGraphicFramePr>
        <p:xfrm>
          <a:off x="457200" y="981075"/>
          <a:ext cx="8229600" cy="5632704"/>
        </p:xfrm>
        <a:graphic>
          <a:graphicData uri="http://schemas.openxmlformats.org/drawingml/2006/table">
            <a:tbl>
              <a:tblPr/>
              <a:tblGrid>
                <a:gridCol w="4114800"/>
                <a:gridCol w="4114800"/>
              </a:tblGrid>
              <a:tr h="53279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8000"/>
                          </a:solidFill>
                          <a:effectLst/>
                          <a:latin typeface="+mn-lt"/>
                        </a:rPr>
                        <a:t>A.Yapım eksikliği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1.</a:t>
                      </a:r>
                      <a:r>
                        <a:rPr kumimoji="0" lang="tr-TR" sz="1600" b="1" i="0" u="none" strike="noStrike" cap="none" normalizeH="0" baseline="0" dirty="0" err="1" smtClean="0">
                          <a:ln>
                            <a:noFill/>
                          </a:ln>
                          <a:solidFill>
                            <a:srgbClr val="FF0000"/>
                          </a:solidFill>
                          <a:effectLst/>
                          <a:latin typeface="+mn-lt"/>
                        </a:rPr>
                        <a:t>Eritropoietin</a:t>
                      </a:r>
                      <a:r>
                        <a:rPr kumimoji="0" lang="tr-TR" sz="1600" b="1" i="0" u="none" strike="noStrike" cap="none" normalizeH="0" baseline="0" dirty="0" smtClean="0">
                          <a:ln>
                            <a:noFill/>
                          </a:ln>
                          <a:solidFill>
                            <a:srgbClr val="FF0000"/>
                          </a:solidFill>
                          <a:effectLst/>
                          <a:latin typeface="+mn-lt"/>
                        </a:rPr>
                        <a:t> eksikliği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   </a:t>
                      </a:r>
                      <a:r>
                        <a:rPr kumimoji="0" lang="tr-TR" sz="1600" b="1" i="0" u="none" strike="noStrike" cap="none" normalizeH="0" baseline="0" dirty="0" smtClean="0">
                          <a:ln>
                            <a:noFill/>
                          </a:ln>
                          <a:solidFill>
                            <a:srgbClr val="0000FF"/>
                          </a:solidFill>
                          <a:effectLst/>
                          <a:latin typeface="+mn-lt"/>
                        </a:rPr>
                        <a:t>KBY</a:t>
                      </a:r>
                      <a:endParaRPr kumimoji="0" lang="tr-TR" sz="1600" b="1" i="0" u="none" strike="noStrike" cap="none" normalizeH="0" baseline="0" dirty="0" smtClean="0">
                        <a:ln>
                          <a:noFill/>
                        </a:ln>
                        <a:solidFill>
                          <a:srgbClr val="FF0000"/>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2.Kök hücre veya Kİ hasarı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   </a:t>
                      </a:r>
                      <a:r>
                        <a:rPr kumimoji="0" lang="tr-TR" sz="1600" b="1" i="0" u="none" strike="noStrike" cap="none" normalizeH="0" baseline="0" dirty="0" err="1" smtClean="0">
                          <a:ln>
                            <a:noFill/>
                          </a:ln>
                          <a:solidFill>
                            <a:srgbClr val="0000FF"/>
                          </a:solidFill>
                          <a:effectLst/>
                          <a:latin typeface="+mn-lt"/>
                        </a:rPr>
                        <a:t>Aplastik</a:t>
                      </a:r>
                      <a:r>
                        <a:rPr kumimoji="0" lang="tr-TR" sz="1600" b="1" i="0" u="none" strike="noStrike" cap="none" normalizeH="0" baseline="0" dirty="0" smtClean="0">
                          <a:ln>
                            <a:noFill/>
                          </a:ln>
                          <a:solidFill>
                            <a:srgbClr val="0000FF"/>
                          </a:solidFill>
                          <a:effectLst/>
                          <a:latin typeface="+mn-lt"/>
                        </a:rPr>
                        <a:t> anemi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PNH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Myelofibroz</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Myelofitizis</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Pure</a:t>
                      </a: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red</a:t>
                      </a: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cell</a:t>
                      </a: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aplazi</a:t>
                      </a:r>
                      <a:r>
                        <a:rPr kumimoji="0" lang="tr-TR" sz="1600" b="1" i="0" u="none" strike="noStrike" cap="none" normalizeH="0" baseline="0" dirty="0" smtClean="0">
                          <a:ln>
                            <a:noFill/>
                          </a:ln>
                          <a:solidFill>
                            <a:srgbClr val="0000FF"/>
                          </a:solidFill>
                          <a:effectLst/>
                          <a:latin typeface="+mn-lt"/>
                        </a:rPr>
                        <a:t>   </a:t>
                      </a:r>
                      <a:endParaRPr kumimoji="0" lang="tr-TR" sz="1600" b="1" i="0" u="none" strike="noStrike" cap="none" normalizeH="0" baseline="0" dirty="0" smtClean="0">
                        <a:ln>
                          <a:noFill/>
                        </a:ln>
                        <a:solidFill>
                          <a:srgbClr val="FF0000"/>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3.DNA sentez hasarı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   </a:t>
                      </a:r>
                      <a:r>
                        <a:rPr kumimoji="0" lang="tr-TR" sz="1600" b="1" i="0" u="none" strike="noStrike" cap="none" normalizeH="0" baseline="0" dirty="0" smtClean="0">
                          <a:ln>
                            <a:noFill/>
                          </a:ln>
                          <a:solidFill>
                            <a:srgbClr val="0000FF"/>
                          </a:solidFill>
                          <a:effectLst/>
                          <a:latin typeface="+mn-lt"/>
                        </a:rPr>
                        <a:t>MDS, B12 </a:t>
                      </a:r>
                      <a:r>
                        <a:rPr kumimoji="0" lang="tr-TR" sz="1600" b="1" i="0" u="none" strike="noStrike" cap="none" normalizeH="0" baseline="0" dirty="0" err="1" smtClean="0">
                          <a:ln>
                            <a:noFill/>
                          </a:ln>
                          <a:solidFill>
                            <a:srgbClr val="0000FF"/>
                          </a:solidFill>
                          <a:effectLst/>
                          <a:latin typeface="+mn-lt"/>
                        </a:rPr>
                        <a:t>eks</a:t>
                      </a:r>
                      <a:r>
                        <a:rPr kumimoji="0" lang="tr-TR" sz="1600" b="1" i="0" u="none" strike="noStrike" cap="none" normalizeH="0" baseline="0" dirty="0" smtClean="0">
                          <a:ln>
                            <a:noFill/>
                          </a:ln>
                          <a:solidFill>
                            <a:srgbClr val="0000FF"/>
                          </a:solidFill>
                          <a:effectLst/>
                          <a:latin typeface="+mn-lt"/>
                        </a:rPr>
                        <a:t>, F asit </a:t>
                      </a:r>
                      <a:r>
                        <a:rPr kumimoji="0" lang="tr-TR" sz="1600" b="1" i="0" u="none" strike="noStrike" cap="none" normalizeH="0" baseline="0" dirty="0" err="1" smtClean="0">
                          <a:ln>
                            <a:noFill/>
                          </a:ln>
                          <a:solidFill>
                            <a:srgbClr val="0000FF"/>
                          </a:solidFill>
                          <a:effectLst/>
                          <a:latin typeface="+mn-lt"/>
                        </a:rPr>
                        <a:t>eks</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Kemoterapi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4.Hem sentezi </a:t>
                      </a:r>
                      <a:r>
                        <a:rPr kumimoji="0" lang="tr-TR" sz="1600" b="1" i="0" u="none" strike="noStrike" cap="none" normalizeH="0" baseline="0" dirty="0" err="1" smtClean="0">
                          <a:ln>
                            <a:noFill/>
                          </a:ln>
                          <a:solidFill>
                            <a:srgbClr val="FF0000"/>
                          </a:solidFill>
                          <a:effectLst/>
                          <a:latin typeface="+mn-lt"/>
                        </a:rPr>
                        <a:t>defekti</a:t>
                      </a:r>
                      <a:endParaRPr kumimoji="0" lang="tr-TR" sz="1600" b="1" i="0" u="none" strike="noStrike" cap="none" normalizeH="0" baseline="0" dirty="0" smtClean="0">
                        <a:ln>
                          <a:noFill/>
                        </a:ln>
                        <a:solidFill>
                          <a:srgbClr val="FF0000"/>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   </a:t>
                      </a:r>
                      <a:r>
                        <a:rPr kumimoji="0" lang="tr-TR" sz="1600" b="1" i="0" u="none" strike="noStrike" cap="none" normalizeH="0" baseline="0" dirty="0" err="1" smtClean="0">
                          <a:ln>
                            <a:noFill/>
                          </a:ln>
                          <a:solidFill>
                            <a:srgbClr val="0000FF"/>
                          </a:solidFill>
                          <a:effectLst/>
                          <a:latin typeface="+mn-lt"/>
                        </a:rPr>
                        <a:t>Fe</a:t>
                      </a:r>
                      <a:r>
                        <a:rPr kumimoji="0" lang="tr-TR" sz="1600" b="1" i="0" u="none" strike="noStrike" cap="none" normalizeH="0" baseline="0" dirty="0" smtClean="0">
                          <a:ln>
                            <a:noFill/>
                          </a:ln>
                          <a:solidFill>
                            <a:srgbClr val="0000FF"/>
                          </a:solidFill>
                          <a:effectLst/>
                          <a:latin typeface="+mn-lt"/>
                        </a:rPr>
                        <a:t> eksikliği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Sideroblastik</a:t>
                      </a:r>
                      <a:r>
                        <a:rPr kumimoji="0" lang="tr-TR" sz="1600" b="1" i="0" u="none" strike="noStrike" cap="none" normalizeH="0" baseline="0" dirty="0" smtClean="0">
                          <a:ln>
                            <a:noFill/>
                          </a:ln>
                          <a:solidFill>
                            <a:srgbClr val="0000FF"/>
                          </a:solidFill>
                          <a:effectLst/>
                          <a:latin typeface="+mn-lt"/>
                        </a:rPr>
                        <a:t> anemi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KHA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5.</a:t>
                      </a:r>
                      <a:r>
                        <a:rPr kumimoji="0" lang="tr-TR" sz="1600" b="1" i="0" u="none" strike="noStrike" cap="none" normalizeH="0" baseline="0" dirty="0" err="1" smtClean="0">
                          <a:ln>
                            <a:noFill/>
                          </a:ln>
                          <a:solidFill>
                            <a:srgbClr val="FF0000"/>
                          </a:solidFill>
                          <a:effectLst/>
                          <a:latin typeface="+mn-lt"/>
                        </a:rPr>
                        <a:t>Globulin</a:t>
                      </a:r>
                      <a:r>
                        <a:rPr kumimoji="0" lang="tr-TR" sz="1600" b="1" i="0" u="none" strike="noStrike" cap="none" normalizeH="0" baseline="0" dirty="0" smtClean="0">
                          <a:ln>
                            <a:noFill/>
                          </a:ln>
                          <a:solidFill>
                            <a:srgbClr val="FF0000"/>
                          </a:solidFill>
                          <a:effectLst/>
                          <a:latin typeface="+mn-lt"/>
                        </a:rPr>
                        <a:t> zincir sentez </a:t>
                      </a:r>
                      <a:r>
                        <a:rPr kumimoji="0" lang="tr-TR" sz="1600" b="1" i="0" u="none" strike="noStrike" cap="none" normalizeH="0" baseline="0" dirty="0" err="1" smtClean="0">
                          <a:ln>
                            <a:noFill/>
                          </a:ln>
                          <a:solidFill>
                            <a:srgbClr val="FF0000"/>
                          </a:solidFill>
                          <a:effectLst/>
                          <a:latin typeface="+mn-lt"/>
                        </a:rPr>
                        <a:t>defekti</a:t>
                      </a:r>
                      <a:endParaRPr kumimoji="0" lang="tr-TR" sz="1600" b="1" i="0" u="none" strike="noStrike" cap="none" normalizeH="0" baseline="0" dirty="0" smtClean="0">
                        <a:ln>
                          <a:noFill/>
                        </a:ln>
                        <a:solidFill>
                          <a:srgbClr val="FF0000"/>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   </a:t>
                      </a:r>
                      <a:r>
                        <a:rPr kumimoji="0" lang="tr-TR" sz="1600" b="1" i="0" u="none" strike="noStrike" cap="none" normalizeH="0" baseline="0" dirty="0" err="1" smtClean="0">
                          <a:ln>
                            <a:noFill/>
                          </a:ln>
                          <a:solidFill>
                            <a:srgbClr val="0000FF"/>
                          </a:solidFill>
                          <a:effectLst/>
                          <a:latin typeface="+mn-lt"/>
                        </a:rPr>
                        <a:t>Talasemi</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FAD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8000"/>
                          </a:solidFill>
                          <a:effectLst/>
                          <a:latin typeface="+mn-lt"/>
                        </a:rPr>
                        <a:t>B.Yıkım- kayıp fazlalığı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1.Kanamalar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2.</a:t>
                      </a:r>
                      <a:r>
                        <a:rPr kumimoji="0" lang="tr-TR" sz="1600" b="1" i="0" u="none" strike="noStrike" cap="none" normalizeH="0" baseline="0" dirty="0" err="1" smtClean="0">
                          <a:ln>
                            <a:noFill/>
                          </a:ln>
                          <a:solidFill>
                            <a:srgbClr val="FF0000"/>
                          </a:solidFill>
                          <a:effectLst/>
                          <a:latin typeface="+mn-lt"/>
                        </a:rPr>
                        <a:t>Hipersplenizm</a:t>
                      </a:r>
                      <a:endParaRPr kumimoji="0" lang="tr-TR" sz="1600" b="1" i="0" u="none" strike="noStrike" cap="none" normalizeH="0" baseline="0" dirty="0" smtClean="0">
                        <a:ln>
                          <a:noFill/>
                        </a:ln>
                        <a:solidFill>
                          <a:srgbClr val="FF0000"/>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3.</a:t>
                      </a:r>
                      <a:r>
                        <a:rPr kumimoji="0" lang="tr-TR" sz="1600" b="1" i="0" u="none" strike="noStrike" cap="none" normalizeH="0" baseline="0" dirty="0" err="1" smtClean="0">
                          <a:ln>
                            <a:noFill/>
                          </a:ln>
                          <a:solidFill>
                            <a:srgbClr val="FF0000"/>
                          </a:solidFill>
                          <a:effectLst/>
                          <a:latin typeface="+mn-lt"/>
                        </a:rPr>
                        <a:t>Hemoliz</a:t>
                      </a:r>
                      <a:endParaRPr kumimoji="0" lang="tr-TR" sz="1600" b="1" i="0" u="none" strike="noStrike" cap="none" normalizeH="0" baseline="0" dirty="0" smtClean="0">
                        <a:ln>
                          <a:noFill/>
                        </a:ln>
                        <a:solidFill>
                          <a:srgbClr val="FF0000"/>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FF0000"/>
                          </a:solidFill>
                          <a:effectLst/>
                          <a:latin typeface="+mn-lt"/>
                        </a:rPr>
                        <a:t>   </a:t>
                      </a:r>
                      <a:r>
                        <a:rPr kumimoji="0" lang="tr-TR" sz="1600" b="1" i="0" u="none" strike="noStrike" cap="none" normalizeH="0" baseline="0" dirty="0" err="1" smtClean="0">
                          <a:ln>
                            <a:noFill/>
                          </a:ln>
                          <a:solidFill>
                            <a:srgbClr val="000000"/>
                          </a:solidFill>
                          <a:effectLst/>
                          <a:latin typeface="+mn-lt"/>
                        </a:rPr>
                        <a:t>Ekstraeritrosit</a:t>
                      </a:r>
                      <a:endParaRPr kumimoji="0" lang="tr-TR" sz="1600" b="1" i="0" u="none" strike="noStrike" cap="none" normalizeH="0" baseline="0" dirty="0" smtClean="0">
                        <a:ln>
                          <a:noFill/>
                        </a:ln>
                        <a:solidFill>
                          <a:srgbClr val="000000"/>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Antikorlar </a:t>
                      </a:r>
                      <a:r>
                        <a:rPr kumimoji="0" lang="tr-TR" sz="1400" b="1" i="0" u="none" strike="noStrike" cap="none" normalizeH="0" baseline="0" dirty="0" smtClean="0">
                          <a:ln>
                            <a:noFill/>
                          </a:ln>
                          <a:solidFill>
                            <a:srgbClr val="0000FF"/>
                          </a:solidFill>
                          <a:effectLst/>
                          <a:latin typeface="+mn-lt"/>
                        </a:rPr>
                        <a:t>(</a:t>
                      </a:r>
                      <a:r>
                        <a:rPr kumimoji="0" lang="tr-TR" sz="1400" b="1" i="0" u="none" strike="noStrike" cap="none" normalizeH="0" baseline="0" dirty="0" err="1" smtClean="0">
                          <a:ln>
                            <a:noFill/>
                          </a:ln>
                          <a:solidFill>
                            <a:srgbClr val="0000FF"/>
                          </a:solidFill>
                          <a:effectLst/>
                          <a:latin typeface="+mn-lt"/>
                        </a:rPr>
                        <a:t>IgG</a:t>
                      </a:r>
                      <a:r>
                        <a:rPr kumimoji="0" lang="tr-TR" sz="14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IgM</a:t>
                      </a:r>
                      <a:r>
                        <a:rPr kumimoji="0" lang="tr-TR" sz="1400" b="1" i="0" u="none" strike="noStrike" cap="none" normalizeH="0" baseline="0" dirty="0" smtClean="0">
                          <a:ln>
                            <a:noFill/>
                          </a:ln>
                          <a:solidFill>
                            <a:srgbClr val="0000FF"/>
                          </a:solidFill>
                          <a:effectLst/>
                          <a:latin typeface="+mn-lt"/>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İlaçlar </a:t>
                      </a:r>
                      <a:r>
                        <a:rPr kumimoji="0" lang="tr-TR" sz="1400" b="1" i="0" u="none" strike="noStrike" cap="none" normalizeH="0" baseline="0" dirty="0" smtClean="0">
                          <a:ln>
                            <a:noFill/>
                          </a:ln>
                          <a:solidFill>
                            <a:srgbClr val="0000FF"/>
                          </a:solidFill>
                          <a:effectLst/>
                          <a:latin typeface="+mn-lt"/>
                        </a:rPr>
                        <a:t>(penisilin,kinin, alfa md)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Travma </a:t>
                      </a:r>
                      <a:r>
                        <a:rPr kumimoji="0" lang="tr-TR" sz="1400" b="1" i="0" u="none" strike="noStrike" cap="none" normalizeH="0" baseline="0" dirty="0" smtClean="0">
                          <a:ln>
                            <a:noFill/>
                          </a:ln>
                          <a:solidFill>
                            <a:srgbClr val="0000FF"/>
                          </a:solidFill>
                          <a:effectLst/>
                          <a:latin typeface="+mn-lt"/>
                        </a:rPr>
                        <a:t>(MAHA, </a:t>
                      </a:r>
                      <a:r>
                        <a:rPr kumimoji="0" lang="tr-TR" sz="1400" b="1" i="0" u="none" strike="noStrike" cap="none" normalizeH="0" baseline="0" dirty="0" err="1" smtClean="0">
                          <a:ln>
                            <a:noFill/>
                          </a:ln>
                          <a:solidFill>
                            <a:srgbClr val="0000FF"/>
                          </a:solidFill>
                          <a:effectLst/>
                          <a:latin typeface="+mn-lt"/>
                        </a:rPr>
                        <a:t>valv</a:t>
                      </a:r>
                      <a:r>
                        <a:rPr kumimoji="0" lang="tr-TR" sz="14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replasmanı</a:t>
                      </a:r>
                      <a:r>
                        <a:rPr kumimoji="0" lang="tr-TR" sz="1400" b="1" i="0" u="none" strike="noStrike" cap="none" normalizeH="0" baseline="0" dirty="0" smtClean="0">
                          <a:ln>
                            <a:noFill/>
                          </a:ln>
                          <a:solidFill>
                            <a:srgbClr val="0000FF"/>
                          </a:solidFill>
                          <a:effectLst/>
                          <a:latin typeface="+mn-lt"/>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Enfeksiyonlar </a:t>
                      </a:r>
                      <a:r>
                        <a:rPr kumimoji="0" lang="tr-TR" sz="1400" b="1" i="0" u="none" strike="noStrike" cap="none" normalizeH="0" baseline="0" dirty="0" smtClean="0">
                          <a:ln>
                            <a:noFill/>
                          </a:ln>
                          <a:solidFill>
                            <a:srgbClr val="0000FF"/>
                          </a:solidFill>
                          <a:effectLst/>
                          <a:latin typeface="+mn-lt"/>
                        </a:rPr>
                        <a:t>(malarya)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00"/>
                          </a:solidFill>
                          <a:effectLst/>
                          <a:latin typeface="+mn-lt"/>
                        </a:rPr>
                        <a:t>İntraeritrositer</a:t>
                      </a:r>
                      <a:endParaRPr kumimoji="0" lang="tr-TR" sz="1600" b="1" i="0" u="none" strike="noStrike" cap="none" normalizeH="0" baseline="0" dirty="0" smtClean="0">
                        <a:ln>
                          <a:noFill/>
                        </a:ln>
                        <a:solidFill>
                          <a:srgbClr val="000000"/>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Enzim </a:t>
                      </a:r>
                      <a:r>
                        <a:rPr kumimoji="0" lang="tr-TR" sz="1600" b="1" i="0" u="none" strike="noStrike" cap="none" normalizeH="0" baseline="0" dirty="0" err="1" smtClean="0">
                          <a:ln>
                            <a:noFill/>
                          </a:ln>
                          <a:solidFill>
                            <a:srgbClr val="0000FF"/>
                          </a:solidFill>
                          <a:effectLst/>
                          <a:latin typeface="+mn-lt"/>
                        </a:rPr>
                        <a:t>defektleri</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400" b="1" i="0" u="none" strike="noStrike" cap="none" normalizeH="0" baseline="0" dirty="0" smtClean="0">
                          <a:ln>
                            <a:noFill/>
                          </a:ln>
                          <a:solidFill>
                            <a:srgbClr val="0000FF"/>
                          </a:solidFill>
                          <a:effectLst/>
                          <a:latin typeface="+mn-lt"/>
                        </a:rPr>
                        <a:t>G6PDH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rgbClr val="0000FF"/>
                          </a:solidFill>
                          <a:effectLst/>
                          <a:latin typeface="+mn-lt"/>
                        </a:rPr>
                        <a:t>    </a:t>
                      </a:r>
                      <a:r>
                        <a:rPr kumimoji="0" lang="tr-TR" sz="16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Piruvat</a:t>
                      </a:r>
                      <a:r>
                        <a:rPr kumimoji="0" lang="tr-TR" sz="14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kinaz</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Membran</a:t>
                      </a: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defektleri</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Herediter</a:t>
                      </a:r>
                      <a:r>
                        <a:rPr kumimoji="0" lang="tr-TR" sz="14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sferositoz</a:t>
                      </a:r>
                      <a:endParaRPr kumimoji="0" lang="tr-TR" sz="14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Eliptositoz</a:t>
                      </a:r>
                      <a:endParaRPr kumimoji="0" lang="tr-TR" sz="14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Hemoglobin </a:t>
                      </a:r>
                      <a:r>
                        <a:rPr kumimoji="0" lang="tr-TR" sz="1600" b="1" i="0" u="none" strike="noStrike" cap="none" normalizeH="0" baseline="0" dirty="0" err="1" smtClean="0">
                          <a:ln>
                            <a:noFill/>
                          </a:ln>
                          <a:solidFill>
                            <a:srgbClr val="0000FF"/>
                          </a:solidFill>
                          <a:effectLst/>
                          <a:latin typeface="+mn-lt"/>
                        </a:rPr>
                        <a:t>defektleri</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Hgb</a:t>
                      </a:r>
                      <a:r>
                        <a:rPr kumimoji="0" lang="tr-TR" sz="1400" b="1" i="0" u="none" strike="noStrike" cap="none" normalizeH="0" baseline="0" dirty="0" smtClean="0">
                          <a:ln>
                            <a:noFill/>
                          </a:ln>
                          <a:solidFill>
                            <a:srgbClr val="0000FF"/>
                          </a:solidFill>
                          <a:effectLst/>
                          <a:latin typeface="+mn-lt"/>
                        </a:rPr>
                        <a:t> 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400" b="1" i="0" u="none" strike="noStrike" cap="none" normalizeH="0" baseline="0" dirty="0" smtClean="0">
                          <a:ln>
                            <a:noFill/>
                          </a:ln>
                          <a:solidFill>
                            <a:srgbClr val="0000FF"/>
                          </a:solidFill>
                          <a:effectLst/>
                          <a:latin typeface="+mn-lt"/>
                        </a:rPr>
                        <a:t>           </a:t>
                      </a:r>
                      <a:r>
                        <a:rPr kumimoji="0" lang="tr-TR" sz="1400" b="1" i="0" u="none" strike="noStrike" cap="none" normalizeH="0" baseline="0" dirty="0" err="1" smtClean="0">
                          <a:ln>
                            <a:noFill/>
                          </a:ln>
                          <a:solidFill>
                            <a:srgbClr val="0000FF"/>
                          </a:solidFill>
                          <a:effectLst/>
                          <a:latin typeface="+mn-lt"/>
                        </a:rPr>
                        <a:t>Talasemi</a:t>
                      </a:r>
                      <a:endParaRPr kumimoji="0" lang="tr-TR" sz="1400" b="1" i="0" u="none" strike="noStrike" cap="none" normalizeH="0" baseline="0" dirty="0" smtClean="0">
                        <a:ln>
                          <a:noFill/>
                        </a:ln>
                        <a:solidFill>
                          <a:srgbClr val="FF0000"/>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EBFF"/>
                    </a:solidFill>
                  </a:tcPr>
                </a:tc>
              </a:tr>
            </a:tbl>
          </a:graphicData>
        </a:graphic>
      </p:graphicFrame>
    </p:spTree>
    <p:extLst>
      <p:ext uri="{BB962C8B-B14F-4D97-AF65-F5344CB8AC3E}">
        <p14:creationId xmlns:p14="http://schemas.microsoft.com/office/powerpoint/2010/main" val="947311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443230" y="0"/>
            <a:ext cx="8700770" cy="571500"/>
          </a:xfrm>
        </p:spPr>
        <p:txBody>
          <a:bodyPr wrap="square" lIns="91440" tIns="45720" rIns="91440" bIns="45720" anchor="ctr">
            <a:normAutofit fontScale="90000"/>
          </a:bodyPr>
          <a:lstStyle/>
          <a:p>
            <a:pPr marL="0" indent="0" algn="ctr" defTabSz="914400" latinLnBrk="0">
              <a:lnSpc>
                <a:spcPct val="102000"/>
              </a:lnSpc>
              <a:spcBef>
                <a:spcPts val="0"/>
              </a:spcBef>
              <a:spcAft>
                <a:spcPts val="0"/>
              </a:spcAft>
              <a:buFontTx/>
              <a:buNone/>
            </a:pPr>
            <a:r>
              <a:rPr lang="en-US" altLang="ko-KR" sz="1000" dirty="0" smtClean="0">
                <a:solidFill>
                  <a:srgbClr val="000000"/>
                </a:solidFill>
                <a:latin typeface="Times New Roman" charset="0"/>
              </a:rPr>
              <a:t/>
            </a:r>
            <a:br>
              <a:rPr lang="en-US" altLang="ko-KR" sz="1000" dirty="0" smtClean="0">
                <a:solidFill>
                  <a:srgbClr val="000000"/>
                </a:solidFill>
                <a:latin typeface="Times New Roman" charset="0"/>
              </a:rPr>
            </a:br>
            <a:r>
              <a:rPr lang="en-US" altLang="ko-KR" sz="2400" i="1" dirty="0" smtClean="0">
                <a:solidFill>
                  <a:srgbClr val="990000"/>
                </a:solidFill>
                <a:latin typeface="Calibri" charset="0"/>
              </a:rPr>
              <a:t>Anemİlerİn morfolojİlerİne göre sINIFLANDIRILMASI</a:t>
            </a:r>
            <a:endParaRPr lang="ko-KR" altLang="en-US" sz="2400" i="1" dirty="0" smtClean="0">
              <a:latin typeface="Calibri" charset="0"/>
            </a:endParaRPr>
          </a:p>
        </p:txBody>
      </p:sp>
      <p:graphicFrame>
        <p:nvGraphicFramePr>
          <p:cNvPr id="18473" name="Group 41"/>
          <p:cNvGraphicFramePr>
            <a:graphicFrameLocks noGrp="1"/>
          </p:cNvGraphicFramePr>
          <p:nvPr>
            <p:ph idx="4294967295"/>
          </p:nvPr>
        </p:nvGraphicFramePr>
        <p:xfrm>
          <a:off x="468313" y="681038"/>
          <a:ext cx="8229600" cy="5928162"/>
        </p:xfrm>
        <a:graphic>
          <a:graphicData uri="http://schemas.openxmlformats.org/drawingml/2006/table">
            <a:tbl>
              <a:tblPr/>
              <a:tblGrid>
                <a:gridCol w="8229600"/>
              </a:tblGrid>
              <a:tr h="152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8000"/>
                          </a:solidFill>
                          <a:effectLst/>
                          <a:latin typeface="+mn-lt"/>
                        </a:rPr>
                        <a:t>A.</a:t>
                      </a:r>
                      <a:r>
                        <a:rPr kumimoji="0" lang="tr-TR" sz="1600" b="1" i="0" u="none" strike="noStrike" cap="none" normalizeH="0" baseline="0" dirty="0" err="1" smtClean="0">
                          <a:ln>
                            <a:noFill/>
                          </a:ln>
                          <a:solidFill>
                            <a:srgbClr val="008000"/>
                          </a:solidFill>
                          <a:effectLst/>
                          <a:latin typeface="+mn-lt"/>
                        </a:rPr>
                        <a:t>Mikrositer</a:t>
                      </a:r>
                      <a:r>
                        <a:rPr kumimoji="0" lang="tr-TR" sz="1600" b="1" i="0" u="none" strike="noStrike" cap="none" normalizeH="0" baseline="0" dirty="0" smtClean="0">
                          <a:ln>
                            <a:noFill/>
                          </a:ln>
                          <a:solidFill>
                            <a:srgbClr val="008000"/>
                          </a:solidFill>
                          <a:effectLst/>
                          <a:latin typeface="+mn-lt"/>
                        </a:rPr>
                        <a:t> anemiler (MCV &lt;80 </a:t>
                      </a:r>
                      <a:r>
                        <a:rPr kumimoji="0" lang="tr-TR" sz="1600" b="1" i="0" u="none" strike="noStrike" cap="none" normalizeH="0" baseline="0" dirty="0" err="1" smtClean="0">
                          <a:ln>
                            <a:noFill/>
                          </a:ln>
                          <a:solidFill>
                            <a:srgbClr val="008000"/>
                          </a:solidFill>
                          <a:effectLst/>
                          <a:latin typeface="+mn-lt"/>
                        </a:rPr>
                        <a:t>fl</a:t>
                      </a:r>
                      <a:r>
                        <a:rPr kumimoji="0" lang="tr-TR" sz="1600" b="1" i="0" u="none" strike="noStrike" cap="none" normalizeH="0" baseline="0" dirty="0" smtClean="0">
                          <a:ln>
                            <a:noFill/>
                          </a:ln>
                          <a:solidFill>
                            <a:srgbClr val="008000"/>
                          </a:solidFill>
                          <a:effectLst/>
                          <a:latin typeface="+mn-lt"/>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rPr>
                        <a:t>   </a:t>
                      </a:r>
                      <a:r>
                        <a:rPr kumimoji="0" lang="tr-TR" sz="2400" b="0" i="0" u="none" strike="noStrike" cap="none" normalizeH="0" baseline="0" dirty="0" smtClean="0">
                          <a:ln>
                            <a:noFill/>
                          </a:ln>
                          <a:solidFill>
                            <a:schemeClr val="tx1"/>
                          </a:solidFill>
                          <a:effectLst/>
                          <a:latin typeface="+mn-lt"/>
                        </a:rPr>
                        <a:t> </a:t>
                      </a:r>
                      <a:r>
                        <a:rPr kumimoji="0" lang="tr-TR" sz="2400" b="1" i="0" u="none" strike="noStrike" cap="none" normalizeH="0" baseline="0" dirty="0" smtClean="0">
                          <a:ln>
                            <a:noFill/>
                          </a:ln>
                          <a:solidFill>
                            <a:srgbClr val="FF0000"/>
                          </a:solidFill>
                          <a:effectLst/>
                          <a:latin typeface="+mn-lt"/>
                        </a:rPr>
                        <a:t>1.</a:t>
                      </a:r>
                      <a:r>
                        <a:rPr kumimoji="0" lang="tr-TR" sz="2400" b="1" i="0" u="none" strike="noStrike" cap="none" normalizeH="0" baseline="0" dirty="0" err="1" smtClean="0">
                          <a:ln>
                            <a:noFill/>
                          </a:ln>
                          <a:solidFill>
                            <a:srgbClr val="FF0000"/>
                          </a:solidFill>
                          <a:effectLst/>
                          <a:latin typeface="+mn-lt"/>
                        </a:rPr>
                        <a:t>Fe</a:t>
                      </a:r>
                      <a:r>
                        <a:rPr kumimoji="0" lang="tr-TR" sz="2400" b="1" i="0" u="none" strike="noStrike" cap="none" normalizeH="0" baseline="0" dirty="0" smtClean="0">
                          <a:ln>
                            <a:noFill/>
                          </a:ln>
                          <a:solidFill>
                            <a:srgbClr val="FF0000"/>
                          </a:solidFill>
                          <a:effectLst/>
                          <a:latin typeface="+mn-lt"/>
                        </a:rPr>
                        <a:t> eksikliği  </a:t>
                      </a:r>
                      <a:r>
                        <a:rPr kumimoji="0" lang="tr-TR" sz="1600" b="1" i="0" u="none" strike="noStrike" cap="none" normalizeH="0" baseline="0" dirty="0" smtClean="0">
                          <a:ln>
                            <a:noFill/>
                          </a:ln>
                          <a:solidFill>
                            <a:srgbClr val="FF0000"/>
                          </a:solidFill>
                          <a:effectLst/>
                          <a:latin typeface="+mn-lt"/>
                        </a:rPr>
                        <a:t>                             </a:t>
                      </a:r>
                      <a:r>
                        <a:rPr kumimoji="0" lang="tr-TR" sz="1600" b="1" i="0" u="none" strike="noStrike" cap="none" normalizeH="0" baseline="0" dirty="0" smtClean="0">
                          <a:ln>
                            <a:noFill/>
                          </a:ln>
                          <a:solidFill>
                            <a:srgbClr val="0000FF"/>
                          </a:solidFill>
                          <a:effectLst/>
                          <a:latin typeface="+mn-lt"/>
                        </a:rPr>
                        <a:t>4.</a:t>
                      </a:r>
                      <a:r>
                        <a:rPr kumimoji="0" lang="tr-TR" sz="1600" b="1" i="0" u="none" strike="noStrike" cap="none" normalizeH="0" baseline="0" dirty="0" err="1" smtClean="0">
                          <a:ln>
                            <a:noFill/>
                          </a:ln>
                          <a:solidFill>
                            <a:srgbClr val="0000FF"/>
                          </a:solidFill>
                          <a:effectLst/>
                          <a:latin typeface="+mn-lt"/>
                        </a:rPr>
                        <a:t>Talasemiler</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2.Kronik hastalık anemisi                       5.Kurşun </a:t>
                      </a:r>
                      <a:r>
                        <a:rPr kumimoji="0" lang="tr-TR" sz="1600" b="1" i="0" u="none" strike="noStrike" cap="none" normalizeH="0" baseline="0" dirty="0" err="1" smtClean="0">
                          <a:ln>
                            <a:noFill/>
                          </a:ln>
                          <a:solidFill>
                            <a:srgbClr val="0000FF"/>
                          </a:solidFill>
                          <a:effectLst/>
                          <a:latin typeface="+mn-lt"/>
                        </a:rPr>
                        <a:t>intoksikasyonu</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3.</a:t>
                      </a:r>
                      <a:r>
                        <a:rPr kumimoji="0" lang="tr-TR" sz="1600" b="1" i="0" u="none" strike="noStrike" cap="none" normalizeH="0" baseline="0" dirty="0" err="1" smtClean="0">
                          <a:ln>
                            <a:noFill/>
                          </a:ln>
                          <a:solidFill>
                            <a:srgbClr val="0000FF"/>
                          </a:solidFill>
                          <a:effectLst/>
                          <a:latin typeface="+mn-lt"/>
                        </a:rPr>
                        <a:t>Herediter</a:t>
                      </a: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sideroblastik</a:t>
                      </a:r>
                      <a:r>
                        <a:rPr kumimoji="0" lang="tr-TR" sz="1600" b="1" i="0" u="none" strike="noStrike" cap="none" normalizeH="0" baseline="0" dirty="0" smtClean="0">
                          <a:ln>
                            <a:noFill/>
                          </a:ln>
                          <a:solidFill>
                            <a:srgbClr val="0000FF"/>
                          </a:solidFill>
                          <a:effectLst/>
                          <a:latin typeface="+mn-lt"/>
                        </a:rPr>
                        <a:t> anemiler        6.</a:t>
                      </a:r>
                      <a:r>
                        <a:rPr kumimoji="0" lang="tr-TR" sz="1600" b="1" i="0" u="none" strike="noStrike" cap="none" normalizeH="0" baseline="0" dirty="0" err="1" smtClean="0">
                          <a:ln>
                            <a:noFill/>
                          </a:ln>
                          <a:solidFill>
                            <a:srgbClr val="0000FF"/>
                          </a:solidFill>
                          <a:effectLst/>
                          <a:latin typeface="+mn-lt"/>
                        </a:rPr>
                        <a:t>HgbC</a:t>
                      </a:r>
                      <a:r>
                        <a:rPr kumimoji="0" lang="tr-TR" sz="1600" b="1" i="0" u="none" strike="noStrike" cap="none" normalizeH="0" baseline="0" dirty="0" smtClean="0">
                          <a:ln>
                            <a:noFill/>
                          </a:ln>
                          <a:solidFill>
                            <a:srgbClr val="0000FF"/>
                          </a:solidFill>
                          <a:effectLst/>
                          <a:latin typeface="+mn-lt"/>
                        </a:rPr>
                        <a:t>,E,D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F084"/>
                    </a:solidFill>
                  </a:tcPr>
                </a:tc>
              </a:tr>
              <a:tr h="17280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8000"/>
                          </a:solidFill>
                          <a:effectLst/>
                          <a:latin typeface="+mn-lt"/>
                        </a:rPr>
                        <a:t>B.</a:t>
                      </a:r>
                      <a:r>
                        <a:rPr kumimoji="0" lang="tr-TR" sz="1600" b="1" i="0" u="none" strike="noStrike" cap="none" normalizeH="0" baseline="0" dirty="0" err="1" smtClean="0">
                          <a:ln>
                            <a:noFill/>
                          </a:ln>
                          <a:solidFill>
                            <a:srgbClr val="008000"/>
                          </a:solidFill>
                          <a:effectLst/>
                          <a:latin typeface="+mn-lt"/>
                        </a:rPr>
                        <a:t>Normositer</a:t>
                      </a:r>
                      <a:r>
                        <a:rPr kumimoji="0" lang="tr-TR" sz="1600" b="1" i="0" u="none" strike="noStrike" cap="none" normalizeH="0" baseline="0" dirty="0" smtClean="0">
                          <a:ln>
                            <a:noFill/>
                          </a:ln>
                          <a:solidFill>
                            <a:srgbClr val="008000"/>
                          </a:solidFill>
                          <a:effectLst/>
                          <a:latin typeface="+mn-lt"/>
                        </a:rPr>
                        <a:t> anemiler (MCV 80-100 </a:t>
                      </a:r>
                      <a:r>
                        <a:rPr kumimoji="0" lang="tr-TR" sz="1600" b="1" i="0" u="none" strike="noStrike" cap="none" normalizeH="0" baseline="0" dirty="0" err="1" smtClean="0">
                          <a:ln>
                            <a:noFill/>
                          </a:ln>
                          <a:solidFill>
                            <a:srgbClr val="008000"/>
                          </a:solidFill>
                          <a:effectLst/>
                          <a:latin typeface="+mn-lt"/>
                        </a:rPr>
                        <a:t>fl</a:t>
                      </a:r>
                      <a:r>
                        <a:rPr kumimoji="0" lang="tr-TR" sz="1600" b="1" i="0" u="none" strike="noStrike" cap="none" normalizeH="0" baseline="0" dirty="0" smtClean="0">
                          <a:ln>
                            <a:noFill/>
                          </a:ln>
                          <a:solidFill>
                            <a:srgbClr val="008000"/>
                          </a:solidFill>
                          <a:effectLst/>
                          <a:latin typeface="+mn-lt"/>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rPr>
                        <a:t>    </a:t>
                      </a:r>
                      <a:r>
                        <a:rPr kumimoji="0" lang="tr-TR" sz="1600" b="1" i="0" u="none" strike="noStrike" cap="none" normalizeH="0" baseline="0" dirty="0" smtClean="0">
                          <a:ln>
                            <a:noFill/>
                          </a:ln>
                          <a:solidFill>
                            <a:srgbClr val="0000FF"/>
                          </a:solidFill>
                          <a:effectLst/>
                          <a:latin typeface="+mn-lt"/>
                        </a:rPr>
                        <a:t>1.Kan kaybı                                           5.Endokrin hastalıklar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2.Plazma volüm artışı                          6.KHA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3.</a:t>
                      </a:r>
                      <a:r>
                        <a:rPr kumimoji="0" lang="tr-TR" sz="1600" b="1" i="0" u="none" strike="noStrike" cap="none" normalizeH="0" baseline="0" dirty="0" err="1" smtClean="0">
                          <a:ln>
                            <a:noFill/>
                          </a:ln>
                          <a:solidFill>
                            <a:srgbClr val="0000FF"/>
                          </a:solidFill>
                          <a:effectLst/>
                          <a:latin typeface="+mn-lt"/>
                        </a:rPr>
                        <a:t>Hemoliz</a:t>
                      </a:r>
                      <a:r>
                        <a:rPr kumimoji="0" lang="tr-TR" sz="1600" b="1" i="0" u="none" strike="noStrike" cap="none" normalizeH="0" baseline="0" dirty="0" smtClean="0">
                          <a:ln>
                            <a:noFill/>
                          </a:ln>
                          <a:solidFill>
                            <a:srgbClr val="0000FF"/>
                          </a:solidFill>
                          <a:effectLst/>
                          <a:latin typeface="+mn-lt"/>
                        </a:rPr>
                        <a:t>                                             7.KBY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4.Kemik iliği </a:t>
                      </a:r>
                      <a:r>
                        <a:rPr kumimoji="0" lang="tr-TR" sz="1600" b="1" i="0" u="none" strike="noStrike" cap="none" normalizeH="0" baseline="0" dirty="0" err="1" smtClean="0">
                          <a:ln>
                            <a:noFill/>
                          </a:ln>
                          <a:solidFill>
                            <a:srgbClr val="0000FF"/>
                          </a:solidFill>
                          <a:effectLst/>
                          <a:latin typeface="+mn-lt"/>
                        </a:rPr>
                        <a:t>infiltrasyonları</a:t>
                      </a:r>
                      <a:r>
                        <a:rPr kumimoji="0" lang="tr-TR" sz="1600" b="1" i="0" u="none" strike="noStrike" cap="none" normalizeH="0" baseline="0" dirty="0" smtClean="0">
                          <a:ln>
                            <a:noFill/>
                          </a:ln>
                          <a:solidFill>
                            <a:srgbClr val="0000FF"/>
                          </a:solidFill>
                          <a:effectLst/>
                          <a:latin typeface="+mn-lt"/>
                        </a:rPr>
                        <a:t>                8.Kronik KC hastalıkları</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0C1FF"/>
                    </a:solidFill>
                  </a:tcPr>
                </a:tc>
              </a:tr>
              <a:tr h="25837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8000"/>
                          </a:solidFill>
                          <a:effectLst/>
                          <a:latin typeface="+mn-lt"/>
                        </a:rPr>
                        <a:t>C.</a:t>
                      </a:r>
                      <a:r>
                        <a:rPr kumimoji="0" lang="tr-TR" sz="1600" b="1" i="0" u="none" strike="noStrike" cap="none" normalizeH="0" baseline="0" dirty="0" err="1" smtClean="0">
                          <a:ln>
                            <a:noFill/>
                          </a:ln>
                          <a:solidFill>
                            <a:srgbClr val="008000"/>
                          </a:solidFill>
                          <a:effectLst/>
                          <a:latin typeface="+mn-lt"/>
                        </a:rPr>
                        <a:t>Makrositer</a:t>
                      </a:r>
                      <a:r>
                        <a:rPr kumimoji="0" lang="tr-TR" sz="1600" b="1" i="0" u="none" strike="noStrike" cap="none" normalizeH="0" baseline="0" dirty="0" smtClean="0">
                          <a:ln>
                            <a:noFill/>
                          </a:ln>
                          <a:solidFill>
                            <a:srgbClr val="008000"/>
                          </a:solidFill>
                          <a:effectLst/>
                          <a:latin typeface="+mn-lt"/>
                        </a:rPr>
                        <a:t> anemiler (MCV&gt; 100 </a:t>
                      </a:r>
                      <a:r>
                        <a:rPr kumimoji="0" lang="tr-TR" sz="1600" b="1" i="0" u="none" strike="noStrike" cap="none" normalizeH="0" baseline="0" dirty="0" err="1" smtClean="0">
                          <a:ln>
                            <a:noFill/>
                          </a:ln>
                          <a:solidFill>
                            <a:srgbClr val="008000"/>
                          </a:solidFill>
                          <a:effectLst/>
                          <a:latin typeface="+mn-lt"/>
                        </a:rPr>
                        <a:t>fl</a:t>
                      </a:r>
                      <a:r>
                        <a:rPr kumimoji="0" lang="tr-TR" sz="1600" b="1" i="0" u="none" strike="noStrike" cap="none" normalizeH="0" baseline="0" dirty="0" smtClean="0">
                          <a:ln>
                            <a:noFill/>
                          </a:ln>
                          <a:solidFill>
                            <a:srgbClr val="008000"/>
                          </a:solidFill>
                          <a:effectLst/>
                          <a:latin typeface="+mn-lt"/>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chemeClr val="tx1"/>
                          </a:solidFill>
                          <a:effectLst/>
                          <a:latin typeface="+mn-lt"/>
                        </a:rPr>
                        <a:t>   </a:t>
                      </a:r>
                      <a:r>
                        <a:rPr kumimoji="0" lang="tr-TR" sz="1600" b="1" i="0" u="none" strike="noStrike" cap="none" normalizeH="0" baseline="0" dirty="0" err="1" smtClean="0">
                          <a:ln>
                            <a:noFill/>
                          </a:ln>
                          <a:solidFill>
                            <a:srgbClr val="0000FF"/>
                          </a:solidFill>
                          <a:effectLst/>
                          <a:latin typeface="+mn-lt"/>
                        </a:rPr>
                        <a:t>Megaloblastik</a:t>
                      </a: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Nonmegaloblastik</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1.B12 eksikliği                                     1.</a:t>
                      </a:r>
                      <a:r>
                        <a:rPr kumimoji="0" lang="tr-TR" sz="1600" b="1" i="0" u="none" strike="noStrike" cap="none" normalizeH="0" baseline="0" dirty="0" err="1" smtClean="0">
                          <a:ln>
                            <a:noFill/>
                          </a:ln>
                          <a:solidFill>
                            <a:srgbClr val="0000FF"/>
                          </a:solidFill>
                          <a:effectLst/>
                          <a:latin typeface="+mn-lt"/>
                        </a:rPr>
                        <a:t>Retikülositoz</a:t>
                      </a:r>
                      <a:endParaRPr kumimoji="0" lang="tr-TR" sz="16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2.</a:t>
                      </a:r>
                      <a:r>
                        <a:rPr kumimoji="0" lang="tr-TR" sz="1600" b="1" i="0" u="none" strike="noStrike" cap="none" normalizeH="0" baseline="0" dirty="0" err="1" smtClean="0">
                          <a:ln>
                            <a:noFill/>
                          </a:ln>
                          <a:solidFill>
                            <a:srgbClr val="0000FF"/>
                          </a:solidFill>
                          <a:effectLst/>
                          <a:latin typeface="+mn-lt"/>
                        </a:rPr>
                        <a:t>Folik</a:t>
                      </a:r>
                      <a:r>
                        <a:rPr kumimoji="0" lang="tr-TR" sz="1600" b="1" i="0" u="none" strike="noStrike" cap="none" normalizeH="0" baseline="0" dirty="0" smtClean="0">
                          <a:ln>
                            <a:noFill/>
                          </a:ln>
                          <a:solidFill>
                            <a:srgbClr val="0000FF"/>
                          </a:solidFill>
                          <a:effectLst/>
                          <a:latin typeface="+mn-lt"/>
                        </a:rPr>
                        <a:t> asit eksikliği                             2.Kronik alkolizm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3.Kemoterapi                                       3.KC hastalığı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4.MDS                                                  4.</a:t>
                      </a:r>
                      <a:r>
                        <a:rPr kumimoji="0" lang="tr-TR" sz="1600" b="1" i="0" u="none" strike="noStrike" cap="none" normalizeH="0" baseline="0" dirty="0" err="1" smtClean="0">
                          <a:ln>
                            <a:noFill/>
                          </a:ln>
                          <a:solidFill>
                            <a:srgbClr val="0000FF"/>
                          </a:solidFill>
                          <a:effectLst/>
                          <a:latin typeface="+mn-lt"/>
                        </a:rPr>
                        <a:t>Aplastik</a:t>
                      </a:r>
                      <a:r>
                        <a:rPr kumimoji="0" lang="tr-TR" sz="1600" b="1" i="0" u="none" strike="noStrike" cap="none" normalizeH="0" baseline="0" dirty="0" smtClean="0">
                          <a:ln>
                            <a:noFill/>
                          </a:ln>
                          <a:solidFill>
                            <a:srgbClr val="0000FF"/>
                          </a:solidFill>
                          <a:effectLst/>
                          <a:latin typeface="+mn-lt"/>
                        </a:rPr>
                        <a:t> anemi</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1600" b="1" i="0" u="none" strike="noStrike" cap="none" normalizeH="0" baseline="0" dirty="0" smtClean="0">
                          <a:ln>
                            <a:noFill/>
                          </a:ln>
                          <a:solidFill>
                            <a:srgbClr val="0000FF"/>
                          </a:solidFill>
                          <a:effectLst/>
                          <a:latin typeface="+mn-lt"/>
                        </a:rPr>
                        <a:t>   5.CDA                                                   5.MDS</a:t>
                      </a:r>
                      <a:r>
                        <a:rPr kumimoji="0" lang="tr-TR" sz="1600" b="0" i="0" u="none" strike="noStrike" cap="none" normalizeH="0" baseline="0" dirty="0" smtClean="0">
                          <a:ln>
                            <a:noFill/>
                          </a:ln>
                          <a:solidFill>
                            <a:schemeClr val="tx1"/>
                          </a:solidFill>
                          <a:effectLst/>
                          <a:latin typeface="+mn-lt"/>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6.Akut </a:t>
                      </a:r>
                      <a:r>
                        <a:rPr kumimoji="0" lang="tr-TR" sz="1600" b="1" i="0" u="none" strike="noStrike" cap="none" normalizeH="0" baseline="0" dirty="0" err="1" smtClean="0">
                          <a:ln>
                            <a:noFill/>
                          </a:ln>
                          <a:solidFill>
                            <a:srgbClr val="0000FF"/>
                          </a:solidFill>
                          <a:effectLst/>
                          <a:latin typeface="+mn-lt"/>
                        </a:rPr>
                        <a:t>eritrolösemi</a:t>
                      </a:r>
                      <a:r>
                        <a:rPr kumimoji="0" lang="tr-TR" sz="1600" b="1" i="0" u="none" strike="noStrike" cap="none" normalizeH="0" baseline="0" dirty="0" smtClean="0">
                          <a:ln>
                            <a:noFill/>
                          </a:ln>
                          <a:solidFill>
                            <a:srgbClr val="0000FF"/>
                          </a:solidFill>
                          <a:effectLst/>
                          <a:latin typeface="+mn-lt"/>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smtClean="0">
                          <a:ln>
                            <a:noFill/>
                          </a:ln>
                          <a:solidFill>
                            <a:srgbClr val="0000FF"/>
                          </a:solidFill>
                          <a:effectLst/>
                          <a:latin typeface="+mn-lt"/>
                        </a:rPr>
                        <a:t>   7.</a:t>
                      </a:r>
                      <a:r>
                        <a:rPr kumimoji="0" lang="tr-TR" sz="1600" b="1" i="0" u="none" strike="noStrike" cap="none" normalizeH="0" baseline="0" dirty="0" err="1" smtClean="0">
                          <a:ln>
                            <a:noFill/>
                          </a:ln>
                          <a:solidFill>
                            <a:srgbClr val="0000FF"/>
                          </a:solidFill>
                          <a:effectLst/>
                          <a:latin typeface="+mn-lt"/>
                        </a:rPr>
                        <a:t>Revers</a:t>
                      </a: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transcriptaz</a:t>
                      </a:r>
                      <a:r>
                        <a:rPr kumimoji="0" lang="tr-TR" sz="1600" b="1" i="0" u="none" strike="noStrike" cap="none" normalizeH="0" baseline="0" dirty="0" smtClean="0">
                          <a:ln>
                            <a:noFill/>
                          </a:ln>
                          <a:solidFill>
                            <a:srgbClr val="0000FF"/>
                          </a:solidFill>
                          <a:effectLst/>
                          <a:latin typeface="+mn-lt"/>
                        </a:rPr>
                        <a:t> </a:t>
                      </a:r>
                      <a:r>
                        <a:rPr kumimoji="0" lang="tr-TR" sz="1600" b="1" i="0" u="none" strike="noStrike" cap="none" normalizeH="0" baseline="0" dirty="0" err="1" smtClean="0">
                          <a:ln>
                            <a:noFill/>
                          </a:ln>
                          <a:solidFill>
                            <a:srgbClr val="0000FF"/>
                          </a:solidFill>
                          <a:effectLst/>
                          <a:latin typeface="+mn-lt"/>
                        </a:rPr>
                        <a:t>inh</a:t>
                      </a:r>
                      <a:r>
                        <a:rPr kumimoji="0" lang="tr-TR" sz="1200" b="1" i="0" u="none" strike="noStrike" cap="none" normalizeH="0" baseline="0" dirty="0" smtClean="0">
                          <a:ln>
                            <a:noFill/>
                          </a:ln>
                          <a:solidFill>
                            <a:srgbClr val="0000FF"/>
                          </a:solidFill>
                          <a:effectLst/>
                          <a:latin typeface="+mn-lt"/>
                        </a:rPr>
                        <a:t>.(AIDS de kullanılır)</a:t>
                      </a:r>
                      <a:endParaRPr kumimoji="0" lang="tr-TR" sz="12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4E1E2"/>
                    </a:solidFill>
                  </a:tcPr>
                </a:tc>
              </a:tr>
            </a:tbl>
          </a:graphicData>
        </a:graphic>
      </p:graphicFrame>
    </p:spTree>
    <p:extLst>
      <p:ext uri="{BB962C8B-B14F-4D97-AF65-F5344CB8AC3E}">
        <p14:creationId xmlns:p14="http://schemas.microsoft.com/office/powerpoint/2010/main" val="3570861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955"/>
            <a:ext cx="8230235" cy="1143635"/>
          </a:xfrm>
        </p:spPr>
        <p:txBody>
          <a:bodyPr/>
          <a:lstStyle/>
          <a:p>
            <a:pPr eaLnBrk="1" fontAlgn="auto" hangingPunct="1">
              <a:spcAft>
                <a:spcPts val="0"/>
              </a:spcAft>
              <a:defRPr/>
            </a:pPr>
            <a:r>
              <a:rPr lang="tr-TR" sz="4000" b="1" dirty="0" smtClean="0">
                <a:solidFill>
                  <a:srgbClr val="990000"/>
                </a:solidFill>
                <a:effectLst/>
              </a:rPr>
              <a:t>DEMİR EKSİKLİĞİ ANEMİSİ</a:t>
            </a:r>
          </a:p>
        </p:txBody>
      </p:sp>
      <p:sp>
        <p:nvSpPr>
          <p:cNvPr id="33794" name="Rectangle 3"/>
          <p:cNvSpPr>
            <a:spLocks noGrp="1" noChangeArrowheads="1"/>
          </p:cNvSpPr>
          <p:nvPr>
            <p:ph type="body" idx="1"/>
          </p:nvPr>
        </p:nvSpPr>
        <p:spPr>
          <a:xfrm>
            <a:off x="457200" y="1600200"/>
            <a:ext cx="8507730" cy="4456430"/>
          </a:xfrm>
        </p:spPr>
        <p:txBody>
          <a:bodyPr wrap="square" lIns="91440" tIns="45720" rIns="91440" bIns="45720" anchor="t"/>
          <a:lstStyle/>
          <a:p>
            <a:pPr marL="342900" lvl="0" indent="-342900" algn="l" defTabSz="914400" latinLnBrk="0">
              <a:lnSpc>
                <a:spcPct val="154000"/>
              </a:lnSpc>
              <a:spcBef>
                <a:spcPts val="0"/>
              </a:spcBef>
              <a:spcAft>
                <a:spcPts val="0"/>
              </a:spcAft>
              <a:buClr>
                <a:srgbClr val="000099"/>
              </a:buClr>
              <a:buFont typeface="Wingdings"/>
              <a:buChar char="Ø"/>
            </a:pPr>
            <a:r>
              <a:rPr lang="en-US" altLang="ko-KR" sz="2000" b="1" dirty="0" smtClean="0">
                <a:solidFill>
                  <a:srgbClr val="000099"/>
                </a:solidFill>
                <a:latin typeface="Calibri" charset="0"/>
              </a:rPr>
              <a:t>Dünyada en sık görülen anemi türüdür</a:t>
            </a:r>
            <a:endParaRPr lang="ko-KR" altLang="en-US" sz="2000" b="1" dirty="0" smtClean="0">
              <a:latin typeface="Calibri" charset="0"/>
            </a:endParaRPr>
          </a:p>
          <a:p>
            <a:pPr marL="342900" lvl="0" indent="-342900" algn="l" defTabSz="914400" latinLnBrk="0">
              <a:lnSpc>
                <a:spcPct val="154000"/>
              </a:lnSpc>
              <a:spcBef>
                <a:spcPts val="400"/>
              </a:spcBef>
              <a:spcAft>
                <a:spcPts val="0"/>
              </a:spcAft>
              <a:buClr>
                <a:srgbClr val="000099"/>
              </a:buClr>
              <a:buFont typeface="Wingdings"/>
              <a:buChar char="Ø"/>
            </a:pPr>
            <a:r>
              <a:rPr lang="en-US" altLang="ko-KR" sz="2000" b="1" dirty="0" smtClean="0">
                <a:solidFill>
                  <a:srgbClr val="000099"/>
                </a:solidFill>
                <a:latin typeface="Calibri" charset="0"/>
              </a:rPr>
              <a:t>Dünya nüfusunun %10-30’da demir eksikliği vardır</a:t>
            </a:r>
            <a:endParaRPr lang="ko-KR" altLang="en-US" sz="2000" b="1" dirty="0" smtClean="0">
              <a:latin typeface="Calibri" charset="0"/>
            </a:endParaRPr>
          </a:p>
          <a:p>
            <a:pPr marL="342900" lvl="0" indent="-342900" algn="l" defTabSz="914400" latinLnBrk="0">
              <a:lnSpc>
                <a:spcPct val="154000"/>
              </a:lnSpc>
              <a:spcBef>
                <a:spcPts val="400"/>
              </a:spcBef>
              <a:spcAft>
                <a:spcPts val="0"/>
              </a:spcAft>
              <a:buClr>
                <a:srgbClr val="000099"/>
              </a:buClr>
              <a:buFont typeface="Wingdings"/>
              <a:buChar char="Ø"/>
            </a:pPr>
            <a:r>
              <a:rPr lang="en-US" altLang="ko-KR" sz="2000" b="1" dirty="0" smtClean="0">
                <a:solidFill>
                  <a:srgbClr val="000099"/>
                </a:solidFill>
                <a:latin typeface="Calibri" charset="0"/>
              </a:rPr>
              <a:t>Kadınlarda (%9-12), Gebelerde daha sık,  Erkeklerde (%2) nadir</a:t>
            </a:r>
            <a:endParaRPr lang="ko-KR" altLang="en-US" sz="2000" b="1" dirty="0" smtClean="0">
              <a:latin typeface="Calibri" charset="0"/>
            </a:endParaRPr>
          </a:p>
          <a:p>
            <a:pPr marL="342900" lvl="0" indent="-342900" algn="l" defTabSz="914400" latinLnBrk="0">
              <a:lnSpc>
                <a:spcPct val="154000"/>
              </a:lnSpc>
              <a:spcBef>
                <a:spcPts val="400"/>
              </a:spcBef>
              <a:spcAft>
                <a:spcPts val="0"/>
              </a:spcAft>
              <a:buClr>
                <a:srgbClr val="000099"/>
              </a:buClr>
              <a:buFont typeface="Wingdings"/>
              <a:buChar char="Ø"/>
            </a:pPr>
            <a:r>
              <a:rPr lang="en-US" altLang="ko-KR" sz="2000" b="1" dirty="0" smtClean="0">
                <a:solidFill>
                  <a:srgbClr val="000099"/>
                </a:solidFill>
                <a:latin typeface="Calibri" charset="0"/>
              </a:rPr>
              <a:t>Gıda ile alınan demirin %10-15 kadarı duedonum ve proksimal jejenumdan  emilir.</a:t>
            </a:r>
            <a:endParaRPr lang="ko-KR" altLang="en-US" sz="2000" b="1" dirty="0" smtClean="0">
              <a:latin typeface="Calibri" charset="0"/>
            </a:endParaRPr>
          </a:p>
          <a:p>
            <a:pPr marL="342900" lvl="0" indent="-342900" algn="l" defTabSz="914400" latinLnBrk="0">
              <a:lnSpc>
                <a:spcPct val="154000"/>
              </a:lnSpc>
              <a:spcBef>
                <a:spcPts val="400"/>
              </a:spcBef>
              <a:spcAft>
                <a:spcPts val="0"/>
              </a:spcAft>
              <a:buClr>
                <a:srgbClr val="000099"/>
              </a:buClr>
              <a:buFont typeface="Wingdings"/>
              <a:buChar char="Ø"/>
            </a:pPr>
            <a:r>
              <a:rPr lang="en-US" altLang="ko-KR" sz="2000" b="1" dirty="0" smtClean="0">
                <a:solidFill>
                  <a:srgbClr val="000099"/>
                </a:solidFill>
                <a:latin typeface="Calibri" charset="0"/>
              </a:rPr>
              <a:t>Günlük ihtiyaç : Erkek ve postmenapoz kadın 1 mg,</a:t>
            </a:r>
            <a:endParaRPr lang="ko-KR" altLang="en-US" sz="2000" b="1" dirty="0" smtClean="0">
              <a:latin typeface="Calibri" charset="0"/>
            </a:endParaRPr>
          </a:p>
          <a:p>
            <a:pPr marL="342900" lvl="0" indent="-342900" algn="l" defTabSz="914400" latinLnBrk="0">
              <a:lnSpc>
                <a:spcPct val="154000"/>
              </a:lnSpc>
              <a:spcBef>
                <a:spcPts val="400"/>
              </a:spcBef>
              <a:spcAft>
                <a:spcPts val="0"/>
              </a:spcAft>
              <a:buClr>
                <a:srgbClr val="000099"/>
              </a:buClr>
              <a:buFont typeface="Wingdings"/>
              <a:buChar char="Ø"/>
            </a:pPr>
            <a:r>
              <a:rPr lang="en-US" altLang="ko-KR" sz="2000" b="1" dirty="0" smtClean="0">
                <a:solidFill>
                  <a:srgbClr val="000099"/>
                </a:solidFill>
                <a:latin typeface="Calibri" charset="0"/>
              </a:rPr>
              <a:t>Mens çağı ve emziren kadın 2 mg, Gebelerde 3-4 mg dır</a:t>
            </a:r>
            <a:endParaRPr lang="ko-KR" altLang="en-US" sz="2000" b="1" dirty="0" smtClean="0">
              <a:latin typeface="Calibri" charset="0"/>
            </a:endParaRPr>
          </a:p>
          <a:p>
            <a:pPr marL="342900" lvl="0" indent="-342900" algn="l" defTabSz="914400" latinLnBrk="0">
              <a:lnSpc>
                <a:spcPct val="154000"/>
              </a:lnSpc>
              <a:spcBef>
                <a:spcPts val="400"/>
              </a:spcBef>
              <a:spcAft>
                <a:spcPts val="0"/>
              </a:spcAft>
              <a:buClr>
                <a:srgbClr val="000099"/>
              </a:buClr>
              <a:buFont typeface="Wingdings"/>
              <a:buChar char="Ø"/>
            </a:pPr>
            <a:r>
              <a:rPr lang="en-US" altLang="ko-KR" sz="2000" b="1" dirty="0" smtClean="0">
                <a:solidFill>
                  <a:srgbClr val="000099"/>
                </a:solidFill>
                <a:latin typeface="Calibri" charset="0"/>
              </a:rPr>
              <a:t>Vücut toplam demiri erkeklerde 50mg/kg; kadınlarda40mg/kg</a:t>
            </a:r>
            <a:endParaRPr lang="ko-KR" altLang="en-US" sz="2000" b="1" dirty="0" smtClean="0">
              <a:latin typeface="Calibri" charset="0"/>
            </a:endParaRPr>
          </a:p>
        </p:txBody>
      </p:sp>
    </p:spTree>
    <p:extLst>
      <p:ext uri="{BB962C8B-B14F-4D97-AF65-F5344CB8AC3E}">
        <p14:creationId xmlns:p14="http://schemas.microsoft.com/office/powerpoint/2010/main" val="4284723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bwMode="auto">
          <a:noFill/>
        </p:spPr>
        <p:txBody>
          <a:bodyPr wrap="square" lIns="91440" tIns="45720" rIns="91440" bIns="45720" anchor="ctr"/>
          <a:lstStyle/>
          <a:p>
            <a:pPr marL="0" indent="0" algn="ctr" defTabSz="914400" latinLnBrk="0">
              <a:lnSpc>
                <a:spcPct val="102000"/>
              </a:lnSpc>
              <a:spcBef>
                <a:spcPts val="0"/>
              </a:spcBef>
              <a:spcAft>
                <a:spcPts val="0"/>
              </a:spcAft>
              <a:buFontTx/>
              <a:buNone/>
            </a:pPr>
            <a:r>
              <a:rPr lang="en-US" altLang="ko-KR" sz="4400" dirty="0" smtClean="0">
                <a:solidFill>
                  <a:srgbClr val="000000"/>
                </a:solidFill>
                <a:latin typeface="Calibri" charset="0"/>
              </a:rPr>
              <a:t>DEMİRDEN ZENGİN BESİNLER</a:t>
            </a:r>
            <a:endParaRPr lang="ko-KR" altLang="en-US" sz="4400" dirty="0" smtClean="0">
              <a:latin typeface="Calibri" charset="0"/>
            </a:endParaRPr>
          </a:p>
        </p:txBody>
      </p:sp>
      <p:sp>
        <p:nvSpPr>
          <p:cNvPr id="36866" name="Rectangle 3"/>
          <p:cNvSpPr>
            <a:spLocks noGrp="1"/>
          </p:cNvSpPr>
          <p:nvPr>
            <p:ph type="body" idx="4294967295"/>
          </p:nvPr>
        </p:nvSpPr>
        <p:spPr>
          <a:xfrm>
            <a:off x="457200" y="1600200"/>
            <a:ext cx="8230235" cy="4526915"/>
          </a:xfrm>
        </p:spPr>
        <p:txBody>
          <a:bodyPr wrap="square" lIns="91440" tIns="45720" rIns="91440" bIns="45720" anchor="t"/>
          <a:lstStyle/>
          <a:p>
            <a:pPr marL="0" indent="0" algn="l" defTabSz="914400" latinLnBrk="0">
              <a:lnSpc>
                <a:spcPct val="102000"/>
              </a:lnSpc>
              <a:spcBef>
                <a:spcPts val="0"/>
              </a:spcBef>
              <a:spcAft>
                <a:spcPts val="0"/>
              </a:spcAft>
              <a:buFontTx/>
              <a:buNone/>
            </a:pPr>
            <a:endParaRPr lang="ko-KR" altLang="en-US" sz="2000" dirty="0" smtClean="0">
              <a:latin typeface="Calibri" charset="0"/>
            </a:endParaRPr>
          </a:p>
          <a:p>
            <a:pPr marL="742950" lvl="0" indent="-285750" algn="l" defTabSz="914400" latinLnBrk="0">
              <a:lnSpc>
                <a:spcPct val="102000"/>
              </a:lnSpc>
              <a:spcBef>
                <a:spcPts val="400"/>
              </a:spcBef>
              <a:spcAft>
                <a:spcPts val="0"/>
              </a:spcAft>
              <a:buClr>
                <a:srgbClr val="000000"/>
              </a:buClr>
              <a:buFont typeface="Calibri"/>
              <a:buChar char="–"/>
            </a:pPr>
            <a:r>
              <a:rPr lang="en-US" altLang="ko-KR" sz="2500" b="1" dirty="0" smtClean="0">
                <a:solidFill>
                  <a:srgbClr val="000000"/>
                </a:solidFill>
                <a:latin typeface="Calibri" charset="0"/>
              </a:rPr>
              <a:t>karaciğer, böbrek, kalp, </a:t>
            </a:r>
            <a:endParaRPr lang="ko-KR" altLang="en-US" sz="2500" b="1" dirty="0" smtClean="0">
              <a:latin typeface="Calibri" charset="0"/>
            </a:endParaRPr>
          </a:p>
          <a:p>
            <a:pPr marL="742950" lvl="0" indent="-285750" algn="l" defTabSz="914400" latinLnBrk="0">
              <a:lnSpc>
                <a:spcPct val="102000"/>
              </a:lnSpc>
              <a:spcBef>
                <a:spcPts val="400"/>
              </a:spcBef>
              <a:spcAft>
                <a:spcPts val="0"/>
              </a:spcAft>
              <a:buClr>
                <a:srgbClr val="000000"/>
              </a:buClr>
              <a:buFont typeface="Calibri"/>
              <a:buChar char="–"/>
            </a:pPr>
            <a:r>
              <a:rPr lang="en-US" altLang="ko-KR" sz="2500" b="1" dirty="0" smtClean="0">
                <a:solidFill>
                  <a:srgbClr val="000000"/>
                </a:solidFill>
                <a:latin typeface="Calibri" charset="0"/>
              </a:rPr>
              <a:t>yumurta sarısı, </a:t>
            </a:r>
            <a:endParaRPr lang="ko-KR" altLang="en-US" sz="2500" b="1" dirty="0" smtClean="0">
              <a:latin typeface="Calibri" charset="0"/>
            </a:endParaRPr>
          </a:p>
          <a:p>
            <a:pPr marL="742950" lvl="0" indent="-285750" algn="l" defTabSz="914400" latinLnBrk="0">
              <a:lnSpc>
                <a:spcPct val="102000"/>
              </a:lnSpc>
              <a:spcBef>
                <a:spcPts val="400"/>
              </a:spcBef>
              <a:spcAft>
                <a:spcPts val="0"/>
              </a:spcAft>
              <a:buClr>
                <a:srgbClr val="000000"/>
              </a:buClr>
              <a:buFont typeface="Calibri"/>
              <a:buChar char="–"/>
            </a:pPr>
            <a:r>
              <a:rPr lang="en-US" altLang="ko-KR" sz="2500" b="1" dirty="0" smtClean="0">
                <a:solidFill>
                  <a:srgbClr val="000000"/>
                </a:solidFill>
                <a:latin typeface="Calibri" charset="0"/>
              </a:rPr>
              <a:t>balık, istiridye, </a:t>
            </a:r>
            <a:endParaRPr lang="ko-KR" altLang="en-US" sz="2500" b="1" dirty="0" smtClean="0">
              <a:latin typeface="Calibri" charset="0"/>
            </a:endParaRPr>
          </a:p>
          <a:p>
            <a:pPr marL="742950" lvl="0" indent="-285750" algn="l" defTabSz="914400" latinLnBrk="0">
              <a:lnSpc>
                <a:spcPct val="102000"/>
              </a:lnSpc>
              <a:spcBef>
                <a:spcPts val="400"/>
              </a:spcBef>
              <a:spcAft>
                <a:spcPts val="0"/>
              </a:spcAft>
              <a:buClr>
                <a:srgbClr val="000000"/>
              </a:buClr>
              <a:buFont typeface="Calibri"/>
              <a:buChar char="–"/>
            </a:pPr>
            <a:r>
              <a:rPr lang="en-US" altLang="ko-KR" sz="2500" b="1" dirty="0" smtClean="0">
                <a:solidFill>
                  <a:srgbClr val="000000"/>
                </a:solidFill>
                <a:latin typeface="Calibri" charset="0"/>
              </a:rPr>
              <a:t>fasulye, ıspanak, buğday ve yulaf unu, </a:t>
            </a:r>
            <a:endParaRPr lang="ko-KR" altLang="en-US" sz="2500" b="1" dirty="0" smtClean="0">
              <a:latin typeface="Calibri" charset="0"/>
            </a:endParaRPr>
          </a:p>
          <a:p>
            <a:pPr marL="742950" lvl="0" indent="-285750" algn="l" defTabSz="914400" latinLnBrk="0">
              <a:lnSpc>
                <a:spcPct val="102000"/>
              </a:lnSpc>
              <a:spcBef>
                <a:spcPts val="400"/>
              </a:spcBef>
              <a:spcAft>
                <a:spcPts val="0"/>
              </a:spcAft>
              <a:buClr>
                <a:srgbClr val="000000"/>
              </a:buClr>
              <a:buFont typeface="Calibri"/>
              <a:buChar char="–"/>
            </a:pPr>
            <a:r>
              <a:rPr lang="en-US" altLang="ko-KR" sz="2500" b="1" dirty="0" smtClean="0">
                <a:solidFill>
                  <a:srgbClr val="000000"/>
                </a:solidFill>
                <a:latin typeface="Calibri" charset="0"/>
              </a:rPr>
              <a:t>hurma, ceviz, fındık, kuru kayısı ve pekmezdir.</a:t>
            </a:r>
            <a:endParaRPr lang="ko-KR" altLang="en-US" sz="2500" b="1" dirty="0" smtClean="0">
              <a:latin typeface="Calibri" charset="0"/>
            </a:endParaRPr>
          </a:p>
          <a:p>
            <a:pPr marL="342900" lvl="0" indent="-342900" algn="l" defTabSz="914400" latinLnBrk="0">
              <a:lnSpc>
                <a:spcPct val="102000"/>
              </a:lnSpc>
              <a:spcBef>
                <a:spcPts val="400"/>
              </a:spcBef>
              <a:spcAft>
                <a:spcPts val="0"/>
              </a:spcAft>
              <a:buClr>
                <a:srgbClr val="000000"/>
              </a:buClr>
              <a:buFont typeface="Calibri"/>
              <a:buChar char="•"/>
            </a:pPr>
            <a:r>
              <a:rPr lang="en-US" altLang="ko-KR" sz="2500" b="1" dirty="0" smtClean="0">
                <a:solidFill>
                  <a:srgbClr val="000000"/>
                </a:solidFill>
                <a:latin typeface="Calibri" charset="0"/>
              </a:rPr>
              <a:t>Besinlerde Fe 3+ şeklinde bulunur</a:t>
            </a:r>
            <a:r>
              <a:rPr lang="en-US" altLang="ko-KR" sz="2500" dirty="0" smtClean="0">
                <a:solidFill>
                  <a:srgbClr val="6300D3"/>
                </a:solidFill>
                <a:latin typeface="Calibri" charset="0"/>
              </a:rPr>
              <a:t>.</a:t>
            </a:r>
            <a:endParaRPr lang="ko-KR" altLang="en-US" sz="2500" dirty="0" smtClean="0">
              <a:latin typeface="Calibri" charset="0"/>
            </a:endParaRPr>
          </a:p>
        </p:txBody>
      </p:sp>
      <p:pic>
        <p:nvPicPr>
          <p:cNvPr id="36867" name="Picture 2" descr="C:\Users\win 7\Desktop\ramazanda_yumurta_tuketimi13432020970_h906483.jpg"/>
          <p:cNvPicPr>
            <a:picLocks noChangeAspect="1" noChangeArrowheads="1"/>
          </p:cNvPicPr>
          <p:nvPr/>
        </p:nvPicPr>
        <p:blipFill>
          <a:blip r:embed="rId2"/>
          <a:srcRect/>
          <a:stretch>
            <a:fillRect/>
          </a:stretch>
        </p:blipFill>
        <p:spPr bwMode="auto">
          <a:xfrm>
            <a:off x="1974850" y="4789170"/>
            <a:ext cx="2000250" cy="1614805"/>
          </a:xfrm>
          <a:prstGeom prst="rect">
            <a:avLst/>
          </a:prstGeom>
          <a:noFill/>
          <a:ln w="9525">
            <a:noFill/>
            <a:miter lim="800000"/>
            <a:headEnd/>
            <a:tailEnd/>
          </a:ln>
        </p:spPr>
      </p:pic>
      <p:pic>
        <p:nvPicPr>
          <p:cNvPr id="36869" name="Picture 4" descr="C:\Users\win 7\Desktop\images.jpg"/>
          <p:cNvPicPr>
            <a:picLocks noChangeAspect="1" noChangeArrowheads="1"/>
          </p:cNvPicPr>
          <p:nvPr/>
        </p:nvPicPr>
        <p:blipFill>
          <a:blip r:embed="rId3"/>
          <a:srcRect/>
          <a:stretch>
            <a:fillRect/>
          </a:stretch>
        </p:blipFill>
        <p:spPr bwMode="auto">
          <a:xfrm>
            <a:off x="4857750" y="4929188"/>
            <a:ext cx="1928813" cy="1379537"/>
          </a:xfrm>
          <a:prstGeom prst="rect">
            <a:avLst/>
          </a:prstGeom>
          <a:noFill/>
          <a:ln w="9525">
            <a:noFill/>
            <a:miter lim="800000"/>
            <a:headEnd/>
            <a:tailEnd/>
          </a:ln>
        </p:spPr>
      </p:pic>
      <p:pic>
        <p:nvPicPr>
          <p:cNvPr id="36870" name="Picture 6" descr="C:\Users\win 7\Desktop\images (2).jpg"/>
          <p:cNvPicPr>
            <a:picLocks noChangeAspect="1" noChangeArrowheads="1"/>
          </p:cNvPicPr>
          <p:nvPr/>
        </p:nvPicPr>
        <p:blipFill>
          <a:blip r:embed="rId4"/>
          <a:srcRect/>
          <a:stretch>
            <a:fillRect/>
          </a:stretch>
        </p:blipFill>
        <p:spPr bwMode="auto">
          <a:xfrm>
            <a:off x="6858000" y="4929188"/>
            <a:ext cx="2066925" cy="1409700"/>
          </a:xfrm>
          <a:prstGeom prst="rect">
            <a:avLst/>
          </a:prstGeom>
          <a:noFill/>
          <a:ln w="9525">
            <a:noFill/>
            <a:miter lim="800000"/>
            <a:headEnd/>
            <a:tailEnd/>
          </a:ln>
        </p:spPr>
      </p:pic>
    </p:spTree>
    <p:extLst>
      <p:ext uri="{BB962C8B-B14F-4D97-AF65-F5344CB8AC3E}">
        <p14:creationId xmlns:p14="http://schemas.microsoft.com/office/powerpoint/2010/main" val="3084298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443230" y="103505"/>
            <a:ext cx="8243570" cy="877570"/>
          </a:xfrm>
        </p:spPr>
        <p:txBody>
          <a:bodyPr wrap="square" lIns="91440" tIns="45720" rIns="91440" bIns="45720" anchor="ctr"/>
          <a:lstStyle/>
          <a:p>
            <a:pPr marL="0" indent="0" algn="ctr" defTabSz="914400" latinLnBrk="0">
              <a:lnSpc>
                <a:spcPct val="102000"/>
              </a:lnSpc>
              <a:spcBef>
                <a:spcPts val="0"/>
              </a:spcBef>
              <a:spcAft>
                <a:spcPts val="0"/>
              </a:spcAft>
              <a:buFontTx/>
              <a:buNone/>
            </a:pPr>
            <a:r>
              <a:rPr lang="en-US" altLang="ko-KR" sz="4000" b="1" dirty="0" smtClean="0">
                <a:solidFill>
                  <a:srgbClr val="800000"/>
                </a:solidFill>
                <a:latin typeface="Calibri" charset="0"/>
              </a:rPr>
              <a:t>DEMİR EMİLİMİ</a:t>
            </a:r>
            <a:endParaRPr lang="ko-KR" altLang="en-US" sz="4000" b="1" dirty="0" smtClean="0">
              <a:latin typeface="Calibri" charset="0"/>
            </a:endParaRPr>
          </a:p>
        </p:txBody>
      </p:sp>
      <p:pic>
        <p:nvPicPr>
          <p:cNvPr id="37890" name="Picture 4"/>
          <p:cNvPicPr>
            <a:picLocks noGrp="1" noChangeAspect="1" noChangeArrowheads="1"/>
          </p:cNvPicPr>
          <p:nvPr>
            <p:ph idx="1"/>
          </p:nvPr>
        </p:nvPicPr>
        <p:blipFill>
          <a:blip r:embed="rId2"/>
          <a:srcRect b="8688"/>
          <a:stretch>
            <a:fillRect/>
          </a:stretch>
        </p:blipFill>
        <p:spPr>
          <a:xfrm>
            <a:off x="971550" y="1052513"/>
            <a:ext cx="4464050" cy="4360862"/>
          </a:xfrm>
        </p:spPr>
      </p:pic>
      <p:sp>
        <p:nvSpPr>
          <p:cNvPr id="37892" name="Text Box 9"/>
          <p:cNvSpPr txBox="1">
            <a:spLocks noChangeArrowheads="1"/>
          </p:cNvSpPr>
          <p:nvPr/>
        </p:nvSpPr>
        <p:spPr bwMode="auto">
          <a:xfrm>
            <a:off x="5364163" y="1484313"/>
            <a:ext cx="3455987" cy="708025"/>
          </a:xfrm>
          <a:prstGeom prst="rect">
            <a:avLst/>
          </a:prstGeom>
          <a:noFill/>
          <a:ln w="9525">
            <a:noFill/>
            <a:miter lim="800000"/>
            <a:headEnd/>
            <a:tailEnd/>
          </a:ln>
        </p:spPr>
        <p:txBody>
          <a:bodyPr>
            <a:spAutoFit/>
          </a:bodyPr>
          <a:lstStyle/>
          <a:p>
            <a:pPr>
              <a:spcBef>
                <a:spcPct val="50000"/>
              </a:spcBef>
            </a:pPr>
            <a:r>
              <a:rPr lang="tr-TR" sz="2000">
                <a:solidFill>
                  <a:srgbClr val="800000"/>
                </a:solidFill>
                <a:latin typeface="Franklin Gothic Book"/>
              </a:rPr>
              <a:t>Mide asidi:</a:t>
            </a:r>
            <a:r>
              <a:rPr lang="tr-TR" sz="2000">
                <a:latin typeface="Franklin Gothic Book"/>
              </a:rPr>
              <a:t> </a:t>
            </a:r>
            <a:r>
              <a:rPr lang="tr-TR" sz="2000">
                <a:solidFill>
                  <a:srgbClr val="000099"/>
                </a:solidFill>
                <a:latin typeface="Franklin Gothic Book"/>
              </a:rPr>
              <a:t>Demirin çözünür halde kalmasını sağlar</a:t>
            </a:r>
          </a:p>
        </p:txBody>
      </p:sp>
      <p:sp>
        <p:nvSpPr>
          <p:cNvPr id="37893" name="Text Box 10"/>
          <p:cNvSpPr txBox="1">
            <a:spLocks noChangeArrowheads="1"/>
          </p:cNvSpPr>
          <p:nvPr/>
        </p:nvSpPr>
        <p:spPr bwMode="auto">
          <a:xfrm>
            <a:off x="5508625" y="2420938"/>
            <a:ext cx="3455988" cy="1016000"/>
          </a:xfrm>
          <a:prstGeom prst="rect">
            <a:avLst/>
          </a:prstGeom>
          <a:noFill/>
          <a:ln w="9525">
            <a:noFill/>
            <a:miter lim="800000"/>
            <a:headEnd/>
            <a:tailEnd/>
          </a:ln>
        </p:spPr>
        <p:txBody>
          <a:bodyPr>
            <a:spAutoFit/>
          </a:bodyPr>
          <a:lstStyle/>
          <a:p>
            <a:pPr>
              <a:spcBef>
                <a:spcPct val="50000"/>
              </a:spcBef>
            </a:pPr>
            <a:r>
              <a:rPr lang="tr-TR" sz="2000">
                <a:solidFill>
                  <a:srgbClr val="800000"/>
                </a:solidFill>
                <a:latin typeface="Franklin Gothic Book"/>
              </a:rPr>
              <a:t>C vitamini:</a:t>
            </a:r>
            <a:r>
              <a:rPr lang="tr-TR" sz="2000">
                <a:solidFill>
                  <a:srgbClr val="000099"/>
                </a:solidFill>
                <a:latin typeface="Franklin Gothic Book"/>
              </a:rPr>
              <a:t> DCYTB=Ferriredüktaz kofaktörüdür</a:t>
            </a:r>
          </a:p>
        </p:txBody>
      </p:sp>
      <p:sp>
        <p:nvSpPr>
          <p:cNvPr id="37894" name="Text Box 11"/>
          <p:cNvSpPr txBox="1">
            <a:spLocks noChangeArrowheads="1"/>
          </p:cNvSpPr>
          <p:nvPr/>
        </p:nvSpPr>
        <p:spPr bwMode="auto">
          <a:xfrm>
            <a:off x="5580063" y="3573463"/>
            <a:ext cx="3313112" cy="984250"/>
          </a:xfrm>
          <a:prstGeom prst="rect">
            <a:avLst/>
          </a:prstGeom>
          <a:noFill/>
          <a:ln w="9525">
            <a:noFill/>
            <a:miter lim="800000"/>
            <a:headEnd/>
            <a:tailEnd/>
          </a:ln>
        </p:spPr>
        <p:txBody>
          <a:bodyPr>
            <a:spAutoFit/>
          </a:bodyPr>
          <a:lstStyle/>
          <a:p>
            <a:pPr>
              <a:lnSpc>
                <a:spcPct val="80000"/>
              </a:lnSpc>
              <a:spcBef>
                <a:spcPct val="50000"/>
              </a:spcBef>
            </a:pPr>
            <a:r>
              <a:rPr lang="tr-TR" sz="2000">
                <a:solidFill>
                  <a:srgbClr val="800000"/>
                </a:solidFill>
                <a:latin typeface="Franklin Gothic Book"/>
              </a:rPr>
              <a:t>Bakır:  </a:t>
            </a:r>
            <a:r>
              <a:rPr lang="tr-TR" sz="2000">
                <a:solidFill>
                  <a:srgbClr val="000099"/>
                </a:solidFill>
                <a:latin typeface="Franklin Gothic Book"/>
              </a:rPr>
              <a:t>Hephaestin=Ferroksidaz</a:t>
            </a:r>
          </a:p>
          <a:p>
            <a:pPr>
              <a:lnSpc>
                <a:spcPct val="80000"/>
              </a:lnSpc>
              <a:spcBef>
                <a:spcPct val="50000"/>
              </a:spcBef>
            </a:pPr>
            <a:r>
              <a:rPr lang="tr-TR" sz="2000">
                <a:solidFill>
                  <a:srgbClr val="000099"/>
                </a:solidFill>
                <a:latin typeface="Franklin Gothic Book"/>
              </a:rPr>
              <a:t>Yapısında bulunur</a:t>
            </a:r>
          </a:p>
        </p:txBody>
      </p:sp>
    </p:spTree>
    <p:extLst>
      <p:ext uri="{BB962C8B-B14F-4D97-AF65-F5344CB8AC3E}">
        <p14:creationId xmlns:p14="http://schemas.microsoft.com/office/powerpoint/2010/main" val="130297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605" y="214630"/>
            <a:ext cx="8243570" cy="928370"/>
          </a:xfrm>
        </p:spPr>
        <p:txBody>
          <a:bodyPr wrap="square" lIns="91440" tIns="45720" rIns="91440" bIns="45720" anchor="ctr"/>
          <a:lstStyle/>
          <a:p>
            <a:pPr marL="0" indent="0" algn="ctr" defTabSz="914400" latinLnBrk="0">
              <a:lnSpc>
                <a:spcPct val="102000"/>
              </a:lnSpc>
              <a:spcBef>
                <a:spcPts val="0"/>
              </a:spcBef>
              <a:spcAft>
                <a:spcPts val="0"/>
              </a:spcAft>
              <a:buFontTx/>
              <a:buNone/>
            </a:pPr>
            <a:r>
              <a:rPr lang="en-US" altLang="ko-KR" sz="4000" b="1" dirty="0" smtClean="0">
                <a:solidFill>
                  <a:srgbClr val="990000"/>
                </a:solidFill>
                <a:latin typeface="Calibri" charset="0"/>
              </a:rPr>
              <a:t>DEMİR EKSİKLİĞİNİN SEBEPLERi</a:t>
            </a:r>
            <a:endParaRPr lang="ko-KR" altLang="en-US" sz="4000" b="1" dirty="0" smtClean="0">
              <a:latin typeface="Calibri" charset="0"/>
            </a:endParaRPr>
          </a:p>
        </p:txBody>
      </p:sp>
      <p:graphicFrame>
        <p:nvGraphicFramePr>
          <p:cNvPr id="27679" name="Group 31"/>
          <p:cNvGraphicFramePr>
            <a:graphicFrameLocks noGrp="1"/>
          </p:cNvGraphicFramePr>
          <p:nvPr>
            <p:ph idx="1"/>
          </p:nvPr>
        </p:nvGraphicFramePr>
        <p:xfrm>
          <a:off x="468313" y="1268413"/>
          <a:ext cx="8435975" cy="4876800"/>
        </p:xfrm>
        <a:graphic>
          <a:graphicData uri="http://schemas.openxmlformats.org/drawingml/2006/table">
            <a:tbl>
              <a:tblPr/>
              <a:tblGrid>
                <a:gridCol w="4217987"/>
                <a:gridCol w="4217988"/>
              </a:tblGrid>
              <a:tr h="4456113">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tr-TR" sz="2000" b="1" i="0" u="none" strike="noStrike" cap="none" normalizeH="0" baseline="0" dirty="0" smtClean="0">
                          <a:ln>
                            <a:noFill/>
                          </a:ln>
                          <a:solidFill>
                            <a:srgbClr val="E22E10"/>
                          </a:solidFill>
                          <a:effectLst/>
                          <a:latin typeface="+mn-lt"/>
                        </a:rPr>
                        <a:t>1.Yetersiz demir alımı</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2000" b="0" i="0" u="none" strike="noStrike" cap="none" normalizeH="0" baseline="0" dirty="0" smtClean="0">
                          <a:ln>
                            <a:noFill/>
                          </a:ln>
                          <a:solidFill>
                            <a:schemeClr val="tx1"/>
                          </a:solidFill>
                          <a:effectLst/>
                          <a:latin typeface="+mn-lt"/>
                        </a:rPr>
                        <a:t>   </a:t>
                      </a:r>
                      <a:r>
                        <a:rPr kumimoji="0" lang="tr-TR" sz="1800" b="1" i="0" u="none" strike="noStrike" cap="none" normalizeH="0" baseline="0" dirty="0" smtClean="0">
                          <a:ln>
                            <a:noFill/>
                          </a:ln>
                          <a:solidFill>
                            <a:srgbClr val="0000FF"/>
                          </a:solidFill>
                          <a:effectLst/>
                          <a:latin typeface="+mn-lt"/>
                        </a:rPr>
                        <a:t>Diyet</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2000" b="1" i="0" u="none" strike="noStrike" cap="none" normalizeH="0" baseline="0" dirty="0" smtClean="0">
                          <a:ln>
                            <a:noFill/>
                          </a:ln>
                          <a:solidFill>
                            <a:srgbClr val="E22E10"/>
                          </a:solidFill>
                          <a:effectLst/>
                          <a:latin typeface="+mn-lt"/>
                        </a:rPr>
                        <a:t>2-Demir emiliminde azalma</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2000" b="0" i="0" u="none" strike="noStrike" cap="none" normalizeH="0" baseline="0" dirty="0" smtClean="0">
                          <a:ln>
                            <a:noFill/>
                          </a:ln>
                          <a:solidFill>
                            <a:schemeClr val="tx1"/>
                          </a:solidFill>
                          <a:effectLst/>
                          <a:latin typeface="+mn-lt"/>
                        </a:rPr>
                        <a:t>   </a:t>
                      </a:r>
                      <a:r>
                        <a:rPr kumimoji="0" lang="tr-TR" sz="1800" b="1" i="0" u="none" strike="noStrike" cap="none" normalizeH="0" baseline="0" dirty="0" err="1" smtClean="0">
                          <a:ln>
                            <a:noFill/>
                          </a:ln>
                          <a:solidFill>
                            <a:srgbClr val="0000FF"/>
                          </a:solidFill>
                          <a:effectLst/>
                          <a:latin typeface="+mn-lt"/>
                        </a:rPr>
                        <a:t>Aklorhidri</a:t>
                      </a:r>
                      <a:endParaRPr kumimoji="0" lang="tr-TR" sz="18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Gastrik</a:t>
                      </a:r>
                      <a:r>
                        <a:rPr kumimoji="0" lang="tr-TR" sz="1800" b="1" i="0" u="none" strike="noStrike" cap="none" normalizeH="0" baseline="0" dirty="0" smtClean="0">
                          <a:ln>
                            <a:noFill/>
                          </a:ln>
                          <a:solidFill>
                            <a:srgbClr val="0000FF"/>
                          </a:solidFill>
                          <a:effectLst/>
                          <a:latin typeface="+mn-lt"/>
                        </a:rPr>
                        <a:t> rezeksiyon</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Gluten</a:t>
                      </a: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enteropatisi</a:t>
                      </a:r>
                      <a:endParaRPr kumimoji="0" lang="tr-TR" sz="18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Malabsorbsiyon</a:t>
                      </a:r>
                      <a:endParaRPr kumimoji="0" lang="tr-TR" sz="18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2000" b="1" i="0" u="none" strike="noStrike" cap="none" normalizeH="0" baseline="0" dirty="0" smtClean="0">
                          <a:ln>
                            <a:noFill/>
                          </a:ln>
                          <a:solidFill>
                            <a:srgbClr val="E22E10"/>
                          </a:solidFill>
                          <a:effectLst/>
                          <a:latin typeface="+mn-lt"/>
                        </a:rPr>
                        <a:t>3-Demir ihtiyacında artma</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2000" b="0" i="0" u="none" strike="noStrike" cap="none" normalizeH="0" baseline="0" dirty="0" smtClean="0">
                          <a:ln>
                            <a:noFill/>
                          </a:ln>
                          <a:solidFill>
                            <a:schemeClr val="tx1"/>
                          </a:solidFill>
                          <a:effectLst/>
                          <a:latin typeface="+mn-lt"/>
                        </a:rPr>
                        <a:t>   </a:t>
                      </a:r>
                      <a:r>
                        <a:rPr kumimoji="0" lang="tr-TR" sz="1800" b="1" i="0" u="none" strike="noStrike" cap="none" normalizeH="0" baseline="0" dirty="0" smtClean="0">
                          <a:ln>
                            <a:noFill/>
                          </a:ln>
                          <a:solidFill>
                            <a:srgbClr val="0000FF"/>
                          </a:solidFill>
                          <a:effectLst/>
                          <a:latin typeface="+mn-lt"/>
                        </a:rPr>
                        <a:t>Süt çocukluğu</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Gebelik</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Emzirme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chemeClr val="tx1"/>
                          </a:solidFill>
                          <a:effectLst/>
                          <a:latin typeface="+mn-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5E47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E22E10"/>
                          </a:solidFill>
                          <a:effectLst/>
                          <a:latin typeface="+mn-lt"/>
                        </a:rPr>
                        <a:t>4-Demir kaybında artış</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E22E10"/>
                          </a:solidFill>
                          <a:effectLst/>
                          <a:latin typeface="+mn-lt"/>
                        </a:rPr>
                        <a:t>   </a:t>
                      </a:r>
                      <a:r>
                        <a:rPr kumimoji="0" lang="tr-TR" sz="1800" b="1" i="0" u="none" strike="noStrike" cap="none" normalizeH="0" baseline="0" dirty="0" err="1" smtClean="0">
                          <a:ln>
                            <a:noFill/>
                          </a:ln>
                          <a:solidFill>
                            <a:srgbClr val="0000FF"/>
                          </a:solidFill>
                          <a:effectLst/>
                          <a:latin typeface="+mn-lt"/>
                        </a:rPr>
                        <a:t>Gastrointestinal</a:t>
                      </a:r>
                      <a:r>
                        <a:rPr kumimoji="0" lang="tr-TR" sz="1800" b="1" i="0" u="none" strike="noStrike" cap="none" normalizeH="0" baseline="0" dirty="0" smtClean="0">
                          <a:ln>
                            <a:noFill/>
                          </a:ln>
                          <a:solidFill>
                            <a:srgbClr val="0000FF"/>
                          </a:solidFill>
                          <a:effectLst/>
                          <a:latin typeface="+mn-lt"/>
                        </a:rPr>
                        <a:t> kanamalar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Neoplazm</a:t>
                      </a:r>
                      <a:endParaRPr kumimoji="0" lang="tr-TR" sz="18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Aspirin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Ülser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İnflamatuar</a:t>
                      </a:r>
                      <a:r>
                        <a:rPr kumimoji="0" lang="tr-TR" sz="1800" b="1" i="0" u="none" strike="noStrike" cap="none" normalizeH="0" baseline="0" dirty="0" smtClean="0">
                          <a:ln>
                            <a:noFill/>
                          </a:ln>
                          <a:solidFill>
                            <a:srgbClr val="0000FF"/>
                          </a:solidFill>
                          <a:effectLst/>
                          <a:latin typeface="+mn-lt"/>
                        </a:rPr>
                        <a:t> Barsak </a:t>
                      </a:r>
                      <a:r>
                        <a:rPr kumimoji="0" lang="tr-TR" sz="1800" b="1" i="0" u="none" strike="noStrike" cap="none" normalizeH="0" baseline="0" dirty="0" err="1" smtClean="0">
                          <a:ln>
                            <a:noFill/>
                          </a:ln>
                          <a:solidFill>
                            <a:srgbClr val="0000FF"/>
                          </a:solidFill>
                          <a:effectLst/>
                          <a:latin typeface="+mn-lt"/>
                        </a:rPr>
                        <a:t>Hast</a:t>
                      </a:r>
                      <a:r>
                        <a:rPr kumimoji="0" lang="tr-TR" sz="1800" b="1" i="0" u="none" strike="noStrike" cap="none" normalizeH="0" baseline="0" dirty="0" smtClean="0">
                          <a:ln>
                            <a:noFill/>
                          </a:ln>
                          <a:solidFill>
                            <a:srgbClr val="0000FF"/>
                          </a:solidFill>
                          <a:effectLst/>
                          <a:latin typeface="+mn-lt"/>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Divertikülit</a:t>
                      </a:r>
                      <a:endParaRPr kumimoji="0" lang="tr-TR" sz="18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Hemoroid</a:t>
                      </a:r>
                      <a:endParaRPr kumimoji="0" lang="tr-TR" sz="18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İnfeksiyon</a:t>
                      </a:r>
                      <a:r>
                        <a:rPr kumimoji="0" lang="tr-TR" sz="1800" b="1" i="0" u="none" strike="noStrike" cap="none" normalizeH="0" baseline="0" dirty="0" smtClean="0">
                          <a:ln>
                            <a:noFill/>
                          </a:ln>
                          <a:solidFill>
                            <a:srgbClr val="0000FF"/>
                          </a:solidFill>
                          <a:effectLst/>
                          <a:latin typeface="+mn-lt"/>
                        </a:rPr>
                        <a:t>:Kancalı kurtlar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Aşırı </a:t>
                      </a:r>
                      <a:r>
                        <a:rPr kumimoji="0" lang="tr-TR" sz="1800" b="1" i="0" u="none" strike="noStrike" cap="none" normalizeH="0" baseline="0" dirty="0" err="1" smtClean="0">
                          <a:ln>
                            <a:noFill/>
                          </a:ln>
                          <a:solidFill>
                            <a:srgbClr val="0000FF"/>
                          </a:solidFill>
                          <a:effectLst/>
                          <a:latin typeface="+mn-lt"/>
                        </a:rPr>
                        <a:t>mensturel</a:t>
                      </a:r>
                      <a:r>
                        <a:rPr kumimoji="0" lang="tr-TR" sz="1800" b="1" i="0" u="none" strike="noStrike" cap="none" normalizeH="0" baseline="0" dirty="0" smtClean="0">
                          <a:ln>
                            <a:noFill/>
                          </a:ln>
                          <a:solidFill>
                            <a:srgbClr val="0000FF"/>
                          </a:solidFill>
                          <a:effectLst/>
                          <a:latin typeface="+mn-lt"/>
                        </a:rPr>
                        <a:t> kanama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Hemodiyaliz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a:t>
                      </a:r>
                      <a:r>
                        <a:rPr kumimoji="0" lang="tr-TR" sz="1800" b="1" i="0" u="none" strike="noStrike" cap="none" normalizeH="0" baseline="0" dirty="0" err="1" smtClean="0">
                          <a:ln>
                            <a:noFill/>
                          </a:ln>
                          <a:solidFill>
                            <a:srgbClr val="0000FF"/>
                          </a:solidFill>
                          <a:effectLst/>
                          <a:latin typeface="+mn-lt"/>
                        </a:rPr>
                        <a:t>Hemoglobinüri</a:t>
                      </a:r>
                      <a:r>
                        <a:rPr kumimoji="0" lang="tr-TR" sz="1800" b="1" i="0" u="none" strike="noStrike" cap="none" normalizeH="0" baseline="0" dirty="0" smtClean="0">
                          <a:ln>
                            <a:noFill/>
                          </a:ln>
                          <a:solidFill>
                            <a:srgbClr val="0000FF"/>
                          </a:solidFill>
                          <a:effectLst/>
                          <a:latin typeface="+mn-lt"/>
                        </a:rPr>
                        <a:t> (PNH)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rgbClr val="0000FF"/>
                          </a:solidFill>
                          <a:effectLst/>
                          <a:latin typeface="+mn-lt"/>
                        </a:rPr>
                        <a:t>   Sık kan bağışı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0" i="0" u="none" strike="noStrike" cap="none" normalizeH="0" baseline="0" dirty="0" smtClean="0">
                          <a:ln>
                            <a:noFill/>
                          </a:ln>
                          <a:solidFill>
                            <a:srgbClr val="E22E10"/>
                          </a:solidFill>
                          <a:effectLst/>
                          <a:latin typeface="+mn-lt"/>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5E478"/>
                    </a:solidFill>
                  </a:tcPr>
                </a:tc>
              </a:tr>
            </a:tbl>
          </a:graphicData>
        </a:graphic>
      </p:graphicFrame>
    </p:spTree>
    <p:extLst>
      <p:ext uri="{BB962C8B-B14F-4D97-AF65-F5344CB8AC3E}">
        <p14:creationId xmlns:p14="http://schemas.microsoft.com/office/powerpoint/2010/main" val="785276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5750" y="142875"/>
            <a:ext cx="8243888" cy="885825"/>
          </a:xfrm>
        </p:spPr>
        <p:txBody>
          <a:bodyPr/>
          <a:lstStyle/>
          <a:p>
            <a:pPr eaLnBrk="1" fontAlgn="auto" hangingPunct="1">
              <a:spcAft>
                <a:spcPts val="0"/>
              </a:spcAft>
              <a:defRPr/>
            </a:pPr>
            <a:r>
              <a:rPr lang="tr-TR" sz="2800" b="1" dirty="0" err="1" smtClean="0">
                <a:solidFill>
                  <a:srgbClr val="990000"/>
                </a:solidFill>
                <a:effectLst/>
              </a:rPr>
              <a:t>Demİr</a:t>
            </a:r>
            <a:r>
              <a:rPr lang="tr-TR" sz="2800" b="1" dirty="0" smtClean="0">
                <a:solidFill>
                  <a:srgbClr val="990000"/>
                </a:solidFill>
                <a:effectLst/>
              </a:rPr>
              <a:t> </a:t>
            </a:r>
            <a:r>
              <a:rPr lang="tr-TR" sz="2800" b="1" dirty="0" err="1" smtClean="0">
                <a:solidFill>
                  <a:srgbClr val="990000"/>
                </a:solidFill>
                <a:effectLst/>
              </a:rPr>
              <a:t>eksİklİğİ</a:t>
            </a:r>
            <a:r>
              <a:rPr lang="tr-TR" sz="2800" b="1" dirty="0" smtClean="0">
                <a:solidFill>
                  <a:srgbClr val="990000"/>
                </a:solidFill>
                <a:effectLst/>
              </a:rPr>
              <a:t> </a:t>
            </a:r>
            <a:r>
              <a:rPr lang="tr-TR" sz="2800" b="1" dirty="0" err="1" smtClean="0">
                <a:solidFill>
                  <a:srgbClr val="990000"/>
                </a:solidFill>
                <a:effectLst/>
              </a:rPr>
              <a:t>Anemİsİnİn</a:t>
            </a:r>
            <a:r>
              <a:rPr lang="tr-TR" sz="2800" b="1" dirty="0" smtClean="0">
                <a:solidFill>
                  <a:srgbClr val="990000"/>
                </a:solidFill>
                <a:effectLst/>
              </a:rPr>
              <a:t> </a:t>
            </a:r>
            <a:r>
              <a:rPr lang="tr-TR" sz="2800" b="1" dirty="0" err="1" smtClean="0">
                <a:solidFill>
                  <a:srgbClr val="990000"/>
                </a:solidFill>
                <a:effectLst/>
              </a:rPr>
              <a:t>Klİnİk</a:t>
            </a:r>
            <a:r>
              <a:rPr lang="tr-TR" sz="2800" b="1" dirty="0" smtClean="0">
                <a:solidFill>
                  <a:srgbClr val="990000"/>
                </a:solidFill>
                <a:effectLst/>
              </a:rPr>
              <a:t> </a:t>
            </a:r>
            <a:r>
              <a:rPr lang="tr-TR" sz="2800" b="1" dirty="0" err="1" smtClean="0">
                <a:solidFill>
                  <a:srgbClr val="990000"/>
                </a:solidFill>
                <a:effectLst/>
              </a:rPr>
              <a:t>Özellİklerİ</a:t>
            </a:r>
            <a:endParaRPr lang="tr-TR" sz="2800" b="1" dirty="0" smtClean="0">
              <a:solidFill>
                <a:srgbClr val="990000"/>
              </a:solidFill>
              <a:effectLst/>
            </a:endParaRPr>
          </a:p>
        </p:txBody>
      </p:sp>
      <p:graphicFrame>
        <p:nvGraphicFramePr>
          <p:cNvPr id="28732" name="Group 60"/>
          <p:cNvGraphicFramePr>
            <a:graphicFrameLocks noGrp="1"/>
          </p:cNvGraphicFramePr>
          <p:nvPr>
            <p:ph idx="1"/>
            <p:extLst>
              <p:ext uri="{D42A27DB-BD31-4B8C-83A1-F6EECF244321}">
                <p14:modId xmlns:p14="http://schemas.microsoft.com/office/powerpoint/2010/main" val="2245939096"/>
              </p:ext>
            </p:extLst>
          </p:nvPr>
        </p:nvGraphicFramePr>
        <p:xfrm>
          <a:off x="457200" y="1125538"/>
          <a:ext cx="8229600" cy="5421948"/>
        </p:xfrm>
        <a:graphic>
          <a:graphicData uri="http://schemas.openxmlformats.org/drawingml/2006/table">
            <a:tbl>
              <a:tblPr/>
              <a:tblGrid>
                <a:gridCol w="3657600"/>
                <a:gridCol w="4572000"/>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990000"/>
                          </a:solidFill>
                          <a:effectLst/>
                          <a:latin typeface="+mn-lt"/>
                        </a:rPr>
                        <a:t>Semptomlar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5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990000"/>
                          </a:solidFill>
                          <a:effectLst/>
                          <a:latin typeface="+mn-lt"/>
                        </a:rPr>
                        <a:t>Bulgular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AE254"/>
                    </a:solidFill>
                  </a:tcPr>
                </a:tc>
              </a:tr>
              <a:tr h="1817688">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Azalmış efor kapasitesi</a:t>
                      </a:r>
                    </a:p>
                    <a:p>
                      <a:pPr marL="0" marR="0" lvl="0" indent="0" algn="l" defTabSz="914400" rtl="0" eaLnBrk="1" fontAlgn="base" latinLnBrk="0" hangingPunct="1">
                        <a:lnSpc>
                          <a:spcPct val="25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Halsizlik</a:t>
                      </a:r>
                    </a:p>
                    <a:p>
                      <a:pPr marL="0" marR="0" lvl="0" indent="0" algn="l" defTabSz="914400" rtl="0" eaLnBrk="1" fontAlgn="base" latinLnBrk="0" hangingPunct="1">
                        <a:lnSpc>
                          <a:spcPct val="25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Yorgunluk</a:t>
                      </a:r>
                    </a:p>
                    <a:p>
                      <a:pPr marL="0" marR="0" lvl="0" indent="0" algn="l" defTabSz="914400" rtl="0" eaLnBrk="1" fontAlgn="base" latinLnBrk="0" hangingPunct="1">
                        <a:lnSpc>
                          <a:spcPct val="25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Çarpıntı</a:t>
                      </a:r>
                    </a:p>
                    <a:p>
                      <a:pPr marL="0" marR="0" lvl="0" indent="0" algn="l" defTabSz="914400" rtl="0" eaLnBrk="1" fontAlgn="base" latinLnBrk="0" hangingPunct="1">
                        <a:lnSpc>
                          <a:spcPct val="25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Baş dönmesi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CBC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Solukluk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Taşikardi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Belirgin kalp tepe atımı</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Kalpte sistolik üfürüm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CBCF"/>
                    </a:solidFill>
                  </a:tcPr>
                </a:tc>
              </a:tr>
              <a:tr h="2851150">
                <a:tc v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Demir eksikliğine özgü</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Kaşık tırnak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a:t>
                      </a:r>
                      <a:r>
                        <a:rPr kumimoji="0" lang="tr-TR" sz="2000" b="1" i="0" u="none" strike="noStrike" cap="none" normalizeH="0" baseline="0" dirty="0" err="1" smtClean="0">
                          <a:ln>
                            <a:noFill/>
                          </a:ln>
                          <a:solidFill>
                            <a:srgbClr val="0000FF"/>
                          </a:solidFill>
                          <a:effectLst/>
                          <a:latin typeface="+mn-lt"/>
                        </a:rPr>
                        <a:t>Glossit</a:t>
                      </a:r>
                      <a:endParaRPr kumimoji="0" lang="tr-TR" sz="20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Ağız kenarında çatlaklar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a:t>
                      </a:r>
                      <a:r>
                        <a:rPr kumimoji="0" lang="tr-TR" sz="2000" b="1" i="0" u="none" strike="noStrike" cap="none" normalizeH="0" baseline="0" dirty="0" err="1" smtClean="0">
                          <a:ln>
                            <a:noFill/>
                          </a:ln>
                          <a:solidFill>
                            <a:srgbClr val="0000FF"/>
                          </a:solidFill>
                          <a:effectLst/>
                          <a:latin typeface="+mn-lt"/>
                        </a:rPr>
                        <a:t>Disfaji</a:t>
                      </a:r>
                      <a:endParaRPr kumimoji="0" lang="tr-TR" sz="20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a:t>
                      </a:r>
                      <a:r>
                        <a:rPr kumimoji="0" lang="tr-TR" sz="2000" b="1" i="0" u="none" strike="noStrike" cap="none" normalizeH="0" baseline="0" dirty="0" err="1" smtClean="0">
                          <a:ln>
                            <a:noFill/>
                          </a:ln>
                          <a:solidFill>
                            <a:srgbClr val="0000FF"/>
                          </a:solidFill>
                          <a:effectLst/>
                          <a:latin typeface="+mn-lt"/>
                        </a:rPr>
                        <a:t>Pika</a:t>
                      </a:r>
                      <a:endParaRPr kumimoji="0" lang="tr-TR" sz="20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CBCF"/>
                    </a:solidFill>
                  </a:tcPr>
                </a:tc>
              </a:tr>
            </a:tbl>
          </a:graphicData>
        </a:graphic>
      </p:graphicFrame>
    </p:spTree>
    <p:extLst>
      <p:ext uri="{BB962C8B-B14F-4D97-AF65-F5344CB8AC3E}">
        <p14:creationId xmlns:p14="http://schemas.microsoft.com/office/powerpoint/2010/main" val="61566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IDA3"/>
          <p:cNvPicPr>
            <a:picLocks noGrp="1" noChangeAspect="1" noChangeArrowheads="1"/>
          </p:cNvPicPr>
          <p:nvPr>
            <p:ph idx="1"/>
          </p:nvPr>
        </p:nvPicPr>
        <p:blipFill>
          <a:blip r:embed="rId2"/>
          <a:srcRect/>
          <a:stretch>
            <a:fillRect/>
          </a:stretch>
        </p:blipFill>
        <p:spPr>
          <a:xfrm>
            <a:off x="228600" y="990600"/>
            <a:ext cx="2895600" cy="3154380"/>
          </a:xfrm>
        </p:spPr>
      </p:pic>
      <p:pic>
        <p:nvPicPr>
          <p:cNvPr id="41990" name="Picture 6" descr="images (1)"/>
          <p:cNvPicPr>
            <a:picLocks noChangeAspect="1" noChangeArrowheads="1"/>
          </p:cNvPicPr>
          <p:nvPr/>
        </p:nvPicPr>
        <p:blipFill>
          <a:blip r:embed="rId3"/>
          <a:srcRect/>
          <a:stretch>
            <a:fillRect/>
          </a:stretch>
        </p:blipFill>
        <p:spPr bwMode="auto">
          <a:xfrm>
            <a:off x="5715000" y="990600"/>
            <a:ext cx="2797175" cy="2989607"/>
          </a:xfrm>
          <a:prstGeom prst="rect">
            <a:avLst/>
          </a:prstGeom>
          <a:noFill/>
        </p:spPr>
      </p:pic>
      <p:sp>
        <p:nvSpPr>
          <p:cNvPr id="41992" name="Rectangle 8"/>
          <p:cNvSpPr>
            <a:spLocks noGrp="1"/>
          </p:cNvSpPr>
          <p:nvPr>
            <p:ph type="title" idx="4294967295"/>
          </p:nvPr>
        </p:nvSpPr>
        <p:spPr bwMode="auto">
          <a:xfrm>
            <a:off x="457200" y="10886"/>
            <a:ext cx="8229600" cy="1143000"/>
          </a:xfrm>
          <a:noFill/>
        </p:spPr>
        <p:txBody>
          <a:bodyPr wrap="square" lIns="91440" tIns="45720" rIns="91440" bIns="45720" numCol="1" anchorCtr="0" compatLnSpc="1">
            <a:prstTxWarp prst="textNoShape">
              <a:avLst/>
            </a:prstTxWarp>
          </a:bodyPr>
          <a:lstStyle/>
          <a:p>
            <a:r>
              <a:rPr lang="tr-TR" sz="3200" cap="none" dirty="0" smtClean="0">
                <a:effectLst/>
              </a:rPr>
              <a:t>KOILONYCHIA                    ANGULER CHEİLİTİS</a:t>
            </a:r>
          </a:p>
        </p:txBody>
      </p:sp>
      <p:sp>
        <p:nvSpPr>
          <p:cNvPr id="7" name="Rectangle 2"/>
          <p:cNvSpPr>
            <a:spLocks noGrp="1"/>
          </p:cNvSpPr>
          <p:nvPr>
            <p:ph type="title" idx="4294967295"/>
          </p:nvPr>
        </p:nvSpPr>
        <p:spPr bwMode="auto">
          <a:xfrm>
            <a:off x="3581400" y="3276600"/>
            <a:ext cx="1676400" cy="731838"/>
          </a:xfrm>
          <a:noFill/>
        </p:spPr>
        <p:txBody>
          <a:bodyPr wrap="square" lIns="91440" tIns="45720" rIns="91440" bIns="45720" numCol="1" anchorCtr="0" compatLnSpc="1">
            <a:prstTxWarp prst="textNoShape">
              <a:avLst/>
            </a:prstTxWarp>
            <a:normAutofit fontScale="90000"/>
          </a:bodyPr>
          <a:lstStyle/>
          <a:p>
            <a:r>
              <a:rPr lang="tr-TR" cap="none" dirty="0" smtClean="0">
                <a:effectLst/>
              </a:rPr>
              <a:t>PİKA</a:t>
            </a:r>
          </a:p>
        </p:txBody>
      </p:sp>
      <p:pic>
        <p:nvPicPr>
          <p:cNvPr id="8" name="Picture 5" descr="toprak"/>
          <p:cNvPicPr>
            <a:picLocks noChangeAspect="1" noChangeArrowheads="1"/>
          </p:cNvPicPr>
          <p:nvPr/>
        </p:nvPicPr>
        <p:blipFill>
          <a:blip r:embed="rId4"/>
          <a:srcRect/>
          <a:stretch>
            <a:fillRect/>
          </a:stretch>
        </p:blipFill>
        <p:spPr bwMode="auto">
          <a:xfrm>
            <a:off x="2590800" y="4343400"/>
            <a:ext cx="3768928" cy="2195551"/>
          </a:xfrm>
          <a:prstGeom prst="rect">
            <a:avLst/>
          </a:prstGeom>
          <a:noFill/>
        </p:spPr>
      </p:pic>
    </p:spTree>
    <p:extLst>
      <p:ext uri="{BB962C8B-B14F-4D97-AF65-F5344CB8AC3E}">
        <p14:creationId xmlns:p14="http://schemas.microsoft.com/office/powerpoint/2010/main" val="195945557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p:cNvSpPr>
          <p:nvPr>
            <p:ph type="title" idx="4294967295"/>
          </p:nvPr>
        </p:nvSpPr>
        <p:spPr bwMode="auto">
          <a:xfrm>
            <a:off x="457200" y="76200"/>
            <a:ext cx="8229600" cy="990600"/>
          </a:xfrm>
          <a:noFill/>
        </p:spPr>
        <p:txBody>
          <a:bodyPr wrap="square" lIns="91440" tIns="45720" rIns="91440" bIns="45720" numCol="1" anchorCtr="0" compatLnSpc="1">
            <a:prstTxWarp prst="textNoShape">
              <a:avLst/>
            </a:prstTxWarp>
          </a:bodyPr>
          <a:lstStyle/>
          <a:p>
            <a:r>
              <a:rPr lang="tr-TR" b="1" cap="none" dirty="0" smtClean="0">
                <a:effectLst/>
              </a:rPr>
              <a:t>   TANI</a:t>
            </a:r>
          </a:p>
        </p:txBody>
      </p:sp>
      <p:sp>
        <p:nvSpPr>
          <p:cNvPr id="97283" name="Rectangle 3"/>
          <p:cNvSpPr>
            <a:spLocks noGrp="1"/>
          </p:cNvSpPr>
          <p:nvPr>
            <p:ph type="body" idx="4294967295"/>
          </p:nvPr>
        </p:nvSpPr>
        <p:spPr>
          <a:xfrm>
            <a:off x="457200" y="838200"/>
            <a:ext cx="8229600" cy="5287963"/>
          </a:xfrm>
        </p:spPr>
        <p:txBody>
          <a:bodyPr/>
          <a:lstStyle/>
          <a:p>
            <a:endParaRPr lang="en-US" sz="2400" dirty="0" smtClean="0"/>
          </a:p>
          <a:p>
            <a:pPr marL="0" indent="0">
              <a:buNone/>
            </a:pPr>
            <a:endParaRPr lang="en-US" sz="2400" dirty="0"/>
          </a:p>
          <a:p>
            <a:r>
              <a:rPr lang="tr-TR" sz="2800" dirty="0" smtClean="0"/>
              <a:t>Demir eksikliğinin serum göstergeleri düşük ferritin, düşük demir, artmış total demir bağlama kapasitesi, artmış eritrosit protoporfirini ve artmış transferrin bağlayan reseptörlerdir. Serum ferritini demir eksikliğini gösteren en güçlü testdir. Tanı için sınır değeri 12-15 mg/L olarak belirlenmiştir. Bu değer eşlik eden hastalık yoksa geçerlidir. Eğer eşlik eden kronik hastalık varsa sınır değer  &gt; 50mg/L dir.</a:t>
            </a:r>
          </a:p>
          <a:p>
            <a:endParaRPr lang="tr-TR" sz="2800" dirty="0" smtClean="0"/>
          </a:p>
          <a:p>
            <a:endParaRPr lang="tr-TR" sz="2800" dirty="0" smtClean="0"/>
          </a:p>
          <a:p>
            <a:endParaRPr lang="tr-TR" sz="1400" dirty="0" smtClean="0"/>
          </a:p>
        </p:txBody>
      </p:sp>
    </p:spTree>
    <p:extLst>
      <p:ext uri="{BB962C8B-B14F-4D97-AF65-F5344CB8AC3E}">
        <p14:creationId xmlns:p14="http://schemas.microsoft.com/office/powerpoint/2010/main" val="3673055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86" name="Group 62"/>
          <p:cNvGraphicFramePr>
            <a:graphicFrameLocks noGrp="1"/>
          </p:cNvGraphicFramePr>
          <p:nvPr>
            <p:ph/>
            <p:extLst>
              <p:ext uri="{D42A27DB-BD31-4B8C-83A1-F6EECF244321}">
                <p14:modId xmlns:p14="http://schemas.microsoft.com/office/powerpoint/2010/main" val="643559402"/>
              </p:ext>
            </p:extLst>
          </p:nvPr>
        </p:nvGraphicFramePr>
        <p:xfrm>
          <a:off x="250825" y="908050"/>
          <a:ext cx="8713788" cy="5405503"/>
        </p:xfrm>
        <a:graphic>
          <a:graphicData uri="http://schemas.openxmlformats.org/drawingml/2006/table">
            <a:tbl>
              <a:tblPr/>
              <a:tblGrid>
                <a:gridCol w="3268663"/>
                <a:gridCol w="2032000"/>
                <a:gridCol w="1816100"/>
                <a:gridCol w="1597025"/>
              </a:tblGrid>
              <a:tr h="433388">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800000"/>
                          </a:solidFill>
                          <a:effectLst/>
                          <a:latin typeface="+mj-lt"/>
                        </a:rPr>
                        <a:t>DEMİR EKSİKLİĞİ GELİŞİM BASAMAKLARI</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AE7E8"/>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59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smtClean="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err="1" smtClean="0">
                          <a:ln>
                            <a:noFill/>
                          </a:ln>
                          <a:solidFill>
                            <a:srgbClr val="800000"/>
                          </a:solidFill>
                          <a:effectLst/>
                          <a:latin typeface="+mj-lt"/>
                        </a:rPr>
                        <a:t>Stage</a:t>
                      </a:r>
                      <a:r>
                        <a:rPr kumimoji="0" lang="tr-TR" sz="1600" b="1" i="0" u="none" strike="noStrike" cap="none" normalizeH="0" baseline="0" dirty="0" smtClean="0">
                          <a:ln>
                            <a:noFill/>
                          </a:ln>
                          <a:solidFill>
                            <a:srgbClr val="800000"/>
                          </a:solidFill>
                          <a:effectLst/>
                          <a:latin typeface="+mj-lt"/>
                        </a:rPr>
                        <a:t> 1:</a:t>
                      </a:r>
                      <a:r>
                        <a:rPr kumimoji="0" lang="tr-TR" sz="1600" b="1" i="0" u="none" strike="noStrike" cap="none" normalizeH="0" baseline="0" dirty="0" err="1" smtClean="0">
                          <a:ln>
                            <a:noFill/>
                          </a:ln>
                          <a:solidFill>
                            <a:srgbClr val="800000"/>
                          </a:solidFill>
                          <a:effectLst/>
                          <a:latin typeface="+mj-lt"/>
                        </a:rPr>
                        <a:t>Prelatent</a:t>
                      </a:r>
                      <a:endParaRPr kumimoji="0" lang="tr-TR" sz="1600" b="1" i="0" u="none" strike="noStrike" cap="none" normalizeH="0" baseline="0" dirty="0" smtClean="0">
                        <a:ln>
                          <a:noFill/>
                        </a:ln>
                        <a:solidFill>
                          <a:srgbClr val="800000"/>
                        </a:solidFill>
                        <a:effectLst/>
                        <a:latin typeface="+mj-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err="1" smtClean="0">
                          <a:ln>
                            <a:noFill/>
                          </a:ln>
                          <a:solidFill>
                            <a:srgbClr val="800000"/>
                          </a:solidFill>
                          <a:effectLst/>
                          <a:latin typeface="+mj-lt"/>
                        </a:rPr>
                        <a:t>Depletion</a:t>
                      </a:r>
                      <a:endParaRPr kumimoji="0" lang="tr-TR" sz="1600" b="1" i="0" u="none" strike="noStrike" cap="none" normalizeH="0" baseline="0" dirty="0" smtClean="0">
                        <a:ln>
                          <a:noFill/>
                        </a:ln>
                        <a:solidFill>
                          <a:srgbClr val="800000"/>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err="1" smtClean="0">
                          <a:ln>
                            <a:noFill/>
                          </a:ln>
                          <a:solidFill>
                            <a:srgbClr val="800000"/>
                          </a:solidFill>
                          <a:effectLst/>
                          <a:latin typeface="+mj-lt"/>
                        </a:rPr>
                        <a:t>Stage</a:t>
                      </a:r>
                      <a:r>
                        <a:rPr kumimoji="0" lang="tr-TR" sz="1600" b="1" i="0" u="none" strike="noStrike" cap="none" normalizeH="0" baseline="0" dirty="0" smtClean="0">
                          <a:ln>
                            <a:noFill/>
                          </a:ln>
                          <a:solidFill>
                            <a:srgbClr val="800000"/>
                          </a:solidFill>
                          <a:effectLst/>
                          <a:latin typeface="+mj-lt"/>
                        </a:rPr>
                        <a:t> 2:</a:t>
                      </a:r>
                      <a:r>
                        <a:rPr kumimoji="0" lang="tr-TR" sz="1600" b="1" i="0" u="none" strike="noStrike" cap="none" normalizeH="0" baseline="0" dirty="0" err="1" smtClean="0">
                          <a:ln>
                            <a:noFill/>
                          </a:ln>
                          <a:solidFill>
                            <a:srgbClr val="800000"/>
                          </a:solidFill>
                          <a:effectLst/>
                          <a:latin typeface="+mj-lt"/>
                        </a:rPr>
                        <a:t>Latent</a:t>
                      </a:r>
                      <a:endParaRPr kumimoji="0" lang="tr-TR" sz="1600" b="1" i="0" u="none" strike="noStrike" cap="none" normalizeH="0" baseline="0" dirty="0" smtClean="0">
                        <a:ln>
                          <a:noFill/>
                        </a:ln>
                        <a:solidFill>
                          <a:srgbClr val="800000"/>
                        </a:solidFill>
                        <a:effectLst/>
                        <a:latin typeface="+mj-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err="1" smtClean="0">
                          <a:ln>
                            <a:noFill/>
                          </a:ln>
                          <a:solidFill>
                            <a:srgbClr val="800000"/>
                          </a:solidFill>
                          <a:effectLst/>
                          <a:latin typeface="+mj-lt"/>
                        </a:rPr>
                        <a:t>Deficiency</a:t>
                      </a:r>
                      <a:endParaRPr kumimoji="0" lang="tr-TR" sz="1600" b="1" i="0" u="none" strike="noStrike" cap="none" normalizeH="0" baseline="0" dirty="0" smtClean="0">
                        <a:ln>
                          <a:noFill/>
                        </a:ln>
                        <a:solidFill>
                          <a:srgbClr val="800000"/>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800000"/>
                          </a:solidFill>
                          <a:effectLst/>
                          <a:latin typeface="+mj-lt"/>
                        </a:rPr>
                        <a:t>Stage 3:Anemi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800000"/>
                          </a:solidFill>
                          <a:effectLst/>
                          <a:latin typeface="+mj-lt"/>
                        </a:rPr>
                        <a:t> IDA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006600"/>
                          </a:solidFill>
                          <a:effectLst/>
                          <a:latin typeface="+mj-lt"/>
                        </a:rPr>
                        <a:t>Kİ Demir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Azalmış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Yok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Yok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006600"/>
                          </a:solidFill>
                          <a:effectLst/>
                          <a:latin typeface="+mj-lt"/>
                        </a:rPr>
                        <a:t>Serum Ferritin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Azalmış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&lt;15mg/l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&lt;15mg/l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1600" b="0" i="0" u="none" strike="noStrike" cap="none" normalizeH="0" baseline="0" smtClean="0">
                        <a:ln>
                          <a:noFill/>
                        </a:ln>
                        <a:solidFill>
                          <a:srgbClr val="CC0000"/>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006600"/>
                          </a:solidFill>
                          <a:effectLst/>
                          <a:latin typeface="+mj-lt"/>
                        </a:rPr>
                        <a:t>Transferrin satürasyonu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&lt;16%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&lt;16%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2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err="1" smtClean="0">
                          <a:ln>
                            <a:noFill/>
                          </a:ln>
                          <a:solidFill>
                            <a:srgbClr val="006600"/>
                          </a:solidFill>
                          <a:effectLst/>
                          <a:latin typeface="+mj-lt"/>
                        </a:rPr>
                        <a:t>Erirosit</a:t>
                      </a:r>
                      <a:r>
                        <a:rPr kumimoji="0" lang="tr-TR" sz="1600" b="1" i="0" u="none" strike="noStrike" cap="none" normalizeH="0" baseline="0" dirty="0" smtClean="0">
                          <a:ln>
                            <a:noFill/>
                          </a:ln>
                          <a:solidFill>
                            <a:srgbClr val="006600"/>
                          </a:solidFill>
                          <a:effectLst/>
                          <a:latin typeface="+mj-lt"/>
                        </a:rPr>
                        <a:t> serbest </a:t>
                      </a:r>
                      <a:r>
                        <a:rPr kumimoji="0" lang="tr-TR" sz="1600" b="1" i="0" u="none" strike="noStrike" cap="none" normalizeH="0" baseline="0" dirty="0" err="1" smtClean="0">
                          <a:ln>
                            <a:noFill/>
                          </a:ln>
                          <a:solidFill>
                            <a:srgbClr val="006600"/>
                          </a:solidFill>
                          <a:effectLst/>
                          <a:latin typeface="+mj-lt"/>
                        </a:rPr>
                        <a:t>Protoporfirin</a:t>
                      </a:r>
                      <a:endParaRPr kumimoji="0" lang="tr-TR" sz="1600" b="1" i="0" u="none" strike="noStrike" cap="none" normalizeH="0" baseline="0" dirty="0" smtClean="0">
                        <a:ln>
                          <a:noFill/>
                        </a:ln>
                        <a:solidFill>
                          <a:srgbClr val="006600"/>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Artmış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Artmış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006600"/>
                          </a:solidFill>
                          <a:effectLst/>
                          <a:latin typeface="+mj-lt"/>
                        </a:rPr>
                        <a:t>Transferrin Reseptör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Artmış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Artmış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006600"/>
                          </a:solidFill>
                          <a:effectLst/>
                          <a:latin typeface="+mj-lt"/>
                        </a:rPr>
                        <a:t>Retikülosit Hemoglobin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Azalmış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CC0000"/>
                          </a:solidFill>
                          <a:effectLst/>
                          <a:latin typeface="+mj-lt"/>
                        </a:rPr>
                        <a:t>Azalmış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006600"/>
                          </a:solidFill>
                          <a:effectLst/>
                          <a:latin typeface="+mj-lt"/>
                        </a:rPr>
                        <a:t>Hemoglobin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rgbClr val="FFC000"/>
                          </a:solidFill>
                          <a:effectLst/>
                          <a:latin typeface="+mj-lt"/>
                        </a:rPr>
                        <a:t>Azalmış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006600"/>
                          </a:solidFill>
                          <a:effectLst/>
                          <a:latin typeface="+mj-lt"/>
                        </a:rPr>
                        <a:t>MCV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rgbClr val="FFC000"/>
                          </a:solidFill>
                          <a:effectLst/>
                          <a:latin typeface="+mj-lt"/>
                        </a:rPr>
                        <a:t>Azalmış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smtClean="0">
                          <a:ln>
                            <a:noFill/>
                          </a:ln>
                          <a:solidFill>
                            <a:srgbClr val="006600"/>
                          </a:solidFill>
                          <a:effectLst/>
                          <a:latin typeface="+mj-lt"/>
                        </a:rPr>
                        <a:t>Semptom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smtClean="0">
                          <a:ln>
                            <a:noFill/>
                          </a:ln>
                          <a:solidFill>
                            <a:srgbClr val="000099"/>
                          </a:solidFill>
                          <a:effectLst/>
                          <a:latin typeface="+mj-lt"/>
                        </a:rPr>
                        <a:t>Bazı hastalarda halsizlik, güçsüzlük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b="0" i="0" u="none" strike="noStrike" cap="none" normalizeH="0" baseline="0" dirty="0" smtClean="0">
                          <a:ln>
                            <a:noFill/>
                          </a:ln>
                          <a:solidFill>
                            <a:srgbClr val="FFC000"/>
                          </a:solidFill>
                          <a:effectLst/>
                          <a:latin typeface="+mj-lt"/>
                        </a:rPr>
                        <a:t>Tipik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29149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4589" y="481821"/>
            <a:ext cx="5857642" cy="565223"/>
          </a:xfrm>
        </p:spPr>
        <p:txBody>
          <a:bodyPr>
            <a:noAutofit/>
          </a:bodyPr>
          <a:lstStyle/>
          <a:p>
            <a:pPr eaLnBrk="1" fontAlgn="auto" hangingPunct="1">
              <a:spcAft>
                <a:spcPts val="0"/>
              </a:spcAft>
              <a:defRPr/>
            </a:pPr>
            <a:r>
              <a:rPr lang="tr-TR" sz="4000" b="1" dirty="0" smtClean="0">
                <a:solidFill>
                  <a:srgbClr val="990000"/>
                </a:solidFill>
                <a:latin typeface="+mn-lt"/>
              </a:rPr>
              <a:t/>
            </a:r>
            <a:br>
              <a:rPr lang="tr-TR" sz="4000" b="1" dirty="0" smtClean="0">
                <a:solidFill>
                  <a:srgbClr val="990000"/>
                </a:solidFill>
                <a:latin typeface="+mn-lt"/>
              </a:rPr>
            </a:br>
            <a:r>
              <a:rPr lang="tr-TR" sz="4000" b="1" dirty="0" smtClean="0">
                <a:solidFill>
                  <a:srgbClr val="990000"/>
                </a:solidFill>
                <a:latin typeface="+mn-lt"/>
              </a:rPr>
              <a:t>HEMATOPOEZ</a:t>
            </a:r>
            <a:br>
              <a:rPr lang="tr-TR" sz="4000" b="1" dirty="0" smtClean="0">
                <a:solidFill>
                  <a:srgbClr val="990000"/>
                </a:solidFill>
                <a:latin typeface="+mn-lt"/>
              </a:rPr>
            </a:br>
            <a:endParaRPr lang="tr-TR" sz="4000" dirty="0">
              <a:latin typeface="+mn-lt"/>
            </a:endParaRPr>
          </a:p>
        </p:txBody>
      </p:sp>
      <p:sp>
        <p:nvSpPr>
          <p:cNvPr id="18436" name="Rectangle 4"/>
          <p:cNvSpPr>
            <a:spLocks noGrp="1"/>
          </p:cNvSpPr>
          <p:nvPr>
            <p:ph type="body" sz="half" idx="4294967295"/>
          </p:nvPr>
        </p:nvSpPr>
        <p:spPr>
          <a:xfrm>
            <a:off x="304800" y="1554480"/>
            <a:ext cx="4267200" cy="4525645"/>
          </a:xfrm>
        </p:spPr>
        <p:txBody>
          <a:bodyPr wrap="square" lIns="91440" tIns="45720" rIns="91440" bIns="45720" anchor="t"/>
          <a:lstStyle/>
          <a:p>
            <a:pPr marL="342900" indent="-342900" algn="l" defTabSz="914400" latinLnBrk="0">
              <a:lnSpc>
                <a:spcPct val="106000"/>
              </a:lnSpc>
              <a:spcBef>
                <a:spcPts val="0"/>
              </a:spcBef>
              <a:spcAft>
                <a:spcPts val="0"/>
              </a:spcAft>
              <a:buFontTx/>
              <a:buNone/>
            </a:pPr>
            <a:endParaRPr lang="ko-KR" altLang="en-US" sz="2400" dirty="0" smtClean="0">
              <a:latin typeface="Calibri" charset="0"/>
            </a:endParaRPr>
          </a:p>
        </p:txBody>
      </p:sp>
      <p:sp>
        <p:nvSpPr>
          <p:cNvPr id="18437" name="Rectangle 5"/>
          <p:cNvSpPr>
            <a:spLocks noGrp="1"/>
          </p:cNvSpPr>
          <p:nvPr>
            <p:ph type="body" sz="half" idx="4294967295"/>
          </p:nvPr>
        </p:nvSpPr>
        <p:spPr>
          <a:xfrm>
            <a:off x="4724400" y="1554163"/>
            <a:ext cx="4267200" cy="4525962"/>
          </a:xfrm>
        </p:spPr>
        <p:txBody>
          <a:bodyPr>
            <a:noAutofit/>
          </a:bodyPr>
          <a:lstStyle/>
          <a:p>
            <a:r>
              <a:rPr lang="tr-TR" sz="1800" dirty="0" smtClean="0"/>
              <a:t>Kan üretimine “ </a:t>
            </a:r>
            <a:r>
              <a:rPr lang="tr-TR" sz="1800" b="1" dirty="0" smtClean="0"/>
              <a:t>Hematopoesis</a:t>
            </a:r>
            <a:r>
              <a:rPr lang="tr-TR" sz="1800" dirty="0" smtClean="0"/>
              <a:t>” adı verilir. Kan normalde yassı kemiklerde üretilir. Buna “ </a:t>
            </a:r>
            <a:r>
              <a:rPr lang="tr-TR" sz="1800" b="1" dirty="0" smtClean="0"/>
              <a:t>medüller hematopoiesis</a:t>
            </a:r>
            <a:r>
              <a:rPr lang="tr-TR" sz="1800" dirty="0" smtClean="0"/>
              <a:t>” adı verilir. Bazı durumlarda kan kemik iliği dışında karaciğer ve dalak gibi organlarda üretilebilir . Bu duruma da “ </a:t>
            </a:r>
            <a:r>
              <a:rPr lang="tr-TR" sz="1800" b="1" dirty="0" smtClean="0"/>
              <a:t>ekstra medüller hematopoiesis</a:t>
            </a:r>
            <a:r>
              <a:rPr lang="tr-TR" sz="1800" dirty="0" smtClean="0"/>
              <a:t>” adı verilir. </a:t>
            </a:r>
          </a:p>
          <a:p>
            <a:r>
              <a:rPr lang="tr-TR" sz="1800" dirty="0" smtClean="0"/>
              <a:t>Kanın üretimi daha embriyo döneminde  başlar. İlk olarak “vitellus kesesi” nde başlar. Bu üretim 3.ay gibi sonlanır.</a:t>
            </a:r>
          </a:p>
          <a:p>
            <a:r>
              <a:rPr lang="tr-TR" sz="1800" dirty="0" smtClean="0"/>
              <a:t>Hemen 1.aydan itibaren kan üretimi karaciğer ve dalağa kayar. Doğumdan itibaren üretim uzun ve yassı kemiklerde olur. Erişkin bir kişide30 yaşından sonra üretim yassı kemiklere kayar.</a:t>
            </a:r>
          </a:p>
        </p:txBody>
      </p:sp>
      <p:pic>
        <p:nvPicPr>
          <p:cNvPr id="18434" name="Picture 2" descr="Image1"/>
          <p:cNvPicPr>
            <a:picLocks noGrp="1" noChangeAspect="1" noChangeArrowheads="1"/>
          </p:cNvPicPr>
          <p:nvPr>
            <p:ph idx="1"/>
          </p:nvPr>
        </p:nvPicPr>
        <p:blipFill>
          <a:blip r:embed="rId2"/>
          <a:srcRect/>
          <a:stretch>
            <a:fillRect/>
          </a:stretch>
        </p:blipFill>
        <p:spPr>
          <a:xfrm>
            <a:off x="323850" y="1557338"/>
            <a:ext cx="4248150" cy="4856162"/>
          </a:xfrm>
        </p:spPr>
      </p:pic>
    </p:spTree>
    <p:extLst>
      <p:ext uri="{BB962C8B-B14F-4D97-AF65-F5344CB8AC3E}">
        <p14:creationId xmlns:p14="http://schemas.microsoft.com/office/powerpoint/2010/main" val="777349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43230" y="103505"/>
            <a:ext cx="8244205" cy="1315085"/>
          </a:xfrm>
        </p:spPr>
        <p:txBody>
          <a:bodyPr/>
          <a:lstStyle/>
          <a:p>
            <a:pPr eaLnBrk="1" fontAlgn="auto" hangingPunct="1">
              <a:spcAft>
                <a:spcPts val="0"/>
              </a:spcAft>
              <a:defRPr/>
            </a:pPr>
            <a:r>
              <a:rPr lang="tr-TR" sz="2400" b="1" dirty="0" err="1" smtClean="0">
                <a:solidFill>
                  <a:srgbClr val="CC0000"/>
                </a:solidFill>
                <a:effectLst/>
              </a:rPr>
              <a:t>Demİr</a:t>
            </a:r>
            <a:r>
              <a:rPr lang="tr-TR" sz="2400" b="1" dirty="0" smtClean="0">
                <a:solidFill>
                  <a:srgbClr val="CC0000"/>
                </a:solidFill>
                <a:effectLst/>
              </a:rPr>
              <a:t> </a:t>
            </a:r>
            <a:r>
              <a:rPr lang="tr-TR" sz="2400" b="1" dirty="0" err="1" smtClean="0">
                <a:solidFill>
                  <a:srgbClr val="CC0000"/>
                </a:solidFill>
                <a:effectLst/>
              </a:rPr>
              <a:t>eksİklİğİ</a:t>
            </a:r>
            <a:r>
              <a:rPr lang="tr-TR" sz="2400" b="1" dirty="0" smtClean="0">
                <a:solidFill>
                  <a:srgbClr val="CC0000"/>
                </a:solidFill>
                <a:effectLst/>
              </a:rPr>
              <a:t> </a:t>
            </a:r>
            <a:r>
              <a:rPr lang="tr-TR" sz="2400" b="1" dirty="0" err="1" smtClean="0">
                <a:solidFill>
                  <a:srgbClr val="CC0000"/>
                </a:solidFill>
                <a:effectLst/>
              </a:rPr>
              <a:t>anemİsİnİn</a:t>
            </a:r>
            <a:r>
              <a:rPr lang="tr-TR" sz="2400" b="1" dirty="0" smtClean="0">
                <a:solidFill>
                  <a:srgbClr val="CC0000"/>
                </a:solidFill>
                <a:effectLst/>
              </a:rPr>
              <a:t> </a:t>
            </a:r>
            <a:r>
              <a:rPr lang="tr-TR" sz="2400" b="1" dirty="0" err="1" smtClean="0">
                <a:solidFill>
                  <a:srgbClr val="CC0000"/>
                </a:solidFill>
                <a:effectLst/>
              </a:rPr>
              <a:t>laboratuvar</a:t>
            </a:r>
            <a:r>
              <a:rPr lang="tr-TR" sz="2400" b="1" dirty="0" smtClean="0">
                <a:solidFill>
                  <a:srgbClr val="CC0000"/>
                </a:solidFill>
                <a:effectLst/>
              </a:rPr>
              <a:t> </a:t>
            </a:r>
            <a:r>
              <a:rPr lang="tr-TR" sz="2400" b="1" dirty="0" err="1" smtClean="0">
                <a:solidFill>
                  <a:srgbClr val="CC0000"/>
                </a:solidFill>
                <a:effectLst/>
              </a:rPr>
              <a:t>bulgularI</a:t>
            </a:r>
            <a:endParaRPr lang="tr-TR" sz="2400" b="1" dirty="0" smtClean="0">
              <a:solidFill>
                <a:srgbClr val="CC0000"/>
              </a:solidFill>
              <a:effectLst/>
            </a:endParaRPr>
          </a:p>
        </p:txBody>
      </p:sp>
      <p:graphicFrame>
        <p:nvGraphicFramePr>
          <p:cNvPr id="75812" name="Ç¥ 3"/>
          <p:cNvGraphicFramePr>
            <a:graphicFrameLocks noGrp="1"/>
          </p:cNvGraphicFramePr>
          <p:nvPr/>
        </p:nvGraphicFramePr>
        <p:xfrm>
          <a:off x="457200" y="1600200"/>
          <a:ext cx="8435975" cy="5082540"/>
        </p:xfrm>
        <a:graphic>
          <a:graphicData uri="http://schemas.openxmlformats.org/drawingml/2006/table">
            <a:tbl>
              <a:tblPr firstRow="1" bandRow="1"/>
              <a:tblGrid>
                <a:gridCol w="4218305"/>
                <a:gridCol w="4217670"/>
              </a:tblGrid>
              <a:tr h="1827530">
                <a:tc>
                  <a:txBody>
                    <a:bodyPr/>
                    <a:lstStyle/>
                    <a:p>
                      <a:pPr marL="0" indent="0" algn="l" defTabSz="914400" latinLnBrk="0">
                        <a:lnSpc>
                          <a:spcPct val="102000"/>
                        </a:lnSpc>
                        <a:spcBef>
                          <a:spcPts val="0"/>
                        </a:spcBef>
                        <a:spcAft>
                          <a:spcPts val="0"/>
                        </a:spcAft>
                        <a:buFontTx/>
                        <a:buNone/>
                      </a:pPr>
                      <a:r>
                        <a:rPr lang="en-US" altLang="ko-KR" sz="2000" dirty="0" smtClean="0">
                          <a:solidFill>
                            <a:srgbClr val="000000"/>
                          </a:solidFill>
                          <a:latin typeface="Calibri" charset="0"/>
                        </a:rPr>
                        <a:t>Tam kan sayımı</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  Mikrositer anemi</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  MCV, MCH, MCHC düşük</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  RDW yüksek</a:t>
                      </a:r>
                      <a:endParaRPr lang="ko-KR" altLang="en-US" sz="2000" dirty="0" smtClean="0">
                        <a:latin typeface="Calibri" charset="0"/>
                      </a:endParaRPr>
                    </a:p>
                  </a:txBody>
                  <a:tcPr>
                    <a:lnL w="3175" cap="flat" cmpd="sng" algn="ctr">
                      <a:solidFill>
                        <a:srgbClr val="000000">
                          <a:alpha val="100000"/>
                        </a:srgbClr>
                      </a:solidFill>
                      <a:prstDash val="solid"/>
                      <a:round/>
                      <a:headEnd type="none" w="med" len="med"/>
                      <a:tailEnd type="none" w="med" len="med"/>
                    </a:lnL>
                    <a:lnR w="3175" cap="flat" cmpd="sng" algn="ctr">
                      <a:solidFill>
                        <a:srgbClr val="000000">
                          <a:alpha val="100000"/>
                        </a:srgbClr>
                      </a:solidFill>
                      <a:prstDash val="solid"/>
                      <a:round/>
                      <a:headEnd type="none" w="med" len="med"/>
                      <a:tailEnd type="none" w="med" len="med"/>
                    </a:lnR>
                    <a:lnT w="3175" cap="flat" cmpd="sng" algn="ctr">
                      <a:solidFill>
                        <a:srgbClr val="000000">
                          <a:alpha val="100000"/>
                        </a:srgbClr>
                      </a:solidFill>
                      <a:prstDash val="solid"/>
                      <a:round/>
                      <a:headEnd type="none" w="med" len="med"/>
                      <a:tailEnd type="none" w="med" len="med"/>
                    </a:lnT>
                    <a:lnB w="3175" cap="flat" cmpd="sng" algn="ctr">
                      <a:solidFill>
                        <a:srgbClr val="000000">
                          <a:alpha val="100000"/>
                        </a:srgbClr>
                      </a:solidFill>
                      <a:prstDash val="solid"/>
                      <a:round/>
                      <a:headEnd type="none" w="med" len="med"/>
                      <a:tailEnd type="none" w="med" len="med"/>
                    </a:lnB>
                    <a:noFill/>
                  </a:tcPr>
                </a:tc>
                <a:tc rowSpan="2">
                  <a:txBody>
                    <a:bodyPr/>
                    <a:lstStyle/>
                    <a:p>
                      <a:pPr marL="0" indent="0" algn="l" defTabSz="914400" latinLnBrk="0">
                        <a:lnSpc>
                          <a:spcPct val="102000"/>
                        </a:lnSpc>
                        <a:spcBef>
                          <a:spcPts val="0"/>
                        </a:spcBef>
                        <a:spcAft>
                          <a:spcPts val="0"/>
                        </a:spcAft>
                        <a:buFontTx/>
                        <a:buNone/>
                      </a:pPr>
                      <a:r>
                        <a:rPr lang="en-US" altLang="ko-KR" sz="2000" dirty="0" smtClean="0">
                          <a:solidFill>
                            <a:srgbClr val="000000"/>
                          </a:solidFill>
                          <a:latin typeface="Calibri" charset="0"/>
                        </a:rPr>
                        <a:t>Demir indeksleri</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   Demir düşük, FEBK artmış</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   Transferrin satürasy düşük</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     &lt;%10 Fe eks</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     %10-30 KHA</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   Ferritin</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      &lt;15-30 fe eksiklği</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      30-150 İnflms + Fe eks</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   Eritrosit serbest protporf</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   Serum Transferrin resp yüks</a:t>
                      </a:r>
                      <a:endParaRPr lang="ko-KR" altLang="en-US" sz="2000" dirty="0" smtClean="0">
                        <a:latin typeface="Calibri" charset="0"/>
                      </a:endParaRPr>
                    </a:p>
                    <a:p>
                      <a:pPr marL="0" indent="0" algn="l" defTabSz="914400" latinLnBrk="0">
                        <a:lnSpc>
                          <a:spcPct val="102000"/>
                        </a:lnSpc>
                        <a:spcBef>
                          <a:spcPts val="600"/>
                        </a:spcBef>
                        <a:spcAft>
                          <a:spcPts val="0"/>
                        </a:spcAft>
                        <a:buFontTx/>
                        <a:buNone/>
                      </a:pPr>
                      <a:r>
                        <a:rPr lang="en-US" altLang="ko-KR" sz="2000" dirty="0" smtClean="0">
                          <a:solidFill>
                            <a:srgbClr val="000000"/>
                          </a:solidFill>
                          <a:latin typeface="Calibri" charset="0"/>
                        </a:rPr>
                        <a:t>   sTfR/ Ferritin &gt;5</a:t>
                      </a:r>
                      <a:r>
                        <a:rPr lang="en-US" altLang="ko-KR" sz="2800" dirty="0" smtClean="0">
                          <a:solidFill>
                            <a:srgbClr val="000000"/>
                          </a:solidFill>
                          <a:latin typeface="Calibri" charset="0"/>
                        </a:rPr>
                        <a:t> </a:t>
                      </a:r>
                      <a:endParaRPr lang="ko-KR" altLang="en-US" sz="28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Kemik iliği demir boyası</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endParaRPr lang="ko-KR" altLang="en-US" sz="2000" dirty="0" smtClean="0">
                        <a:latin typeface="Calibri" charset="0"/>
                      </a:endParaRPr>
                    </a:p>
                  </a:txBody>
                  <a:tcPr>
                    <a:lnL w="3175" cap="flat" cmpd="sng" algn="ctr">
                      <a:solidFill>
                        <a:srgbClr val="000000">
                          <a:alpha val="100000"/>
                        </a:srgbClr>
                      </a:solidFill>
                      <a:prstDash val="solid"/>
                      <a:round/>
                      <a:headEnd type="none" w="med" len="med"/>
                      <a:tailEnd type="none" w="med" len="med"/>
                    </a:lnL>
                    <a:lnR w="3175" cap="flat" cmpd="sng" algn="ctr">
                      <a:solidFill>
                        <a:srgbClr val="000000">
                          <a:alpha val="100000"/>
                        </a:srgbClr>
                      </a:solidFill>
                      <a:prstDash val="solid"/>
                      <a:round/>
                      <a:headEnd type="none" w="med" len="med"/>
                      <a:tailEnd type="none" w="med" len="med"/>
                    </a:lnR>
                    <a:lnT w="3175" cap="flat" cmpd="sng" algn="ctr">
                      <a:solidFill>
                        <a:srgbClr val="000000">
                          <a:alpha val="100000"/>
                        </a:srgbClr>
                      </a:solidFill>
                      <a:prstDash val="solid"/>
                      <a:round/>
                      <a:headEnd type="none" w="med" len="med"/>
                      <a:tailEnd type="none" w="med" len="med"/>
                    </a:lnT>
                    <a:lnB w="3175" cap="flat" cmpd="sng" algn="ctr">
                      <a:solidFill>
                        <a:srgbClr val="000000">
                          <a:alpha val="100000"/>
                        </a:srgbClr>
                      </a:solidFill>
                      <a:prstDash val="solid"/>
                      <a:round/>
                      <a:headEnd type="none" w="med" len="med"/>
                      <a:tailEnd type="none" w="med" len="med"/>
                    </a:lnB>
                    <a:noFill/>
                  </a:tcPr>
                </a:tc>
              </a:tr>
              <a:tr h="3255010">
                <a:tc>
                  <a:txBody>
                    <a:bodyPr/>
                    <a:lstStyle/>
                    <a:p>
                      <a:pPr marL="0" indent="0" algn="l" defTabSz="914400" latinLnBrk="0">
                        <a:lnSpc>
                          <a:spcPct val="102000"/>
                        </a:lnSpc>
                        <a:spcBef>
                          <a:spcPts val="0"/>
                        </a:spcBef>
                        <a:spcAft>
                          <a:spcPts val="0"/>
                        </a:spcAft>
                        <a:buFontTx/>
                        <a:buNone/>
                      </a:pPr>
                      <a:r>
                        <a:rPr lang="en-US" altLang="ko-KR" sz="2000" dirty="0" smtClean="0">
                          <a:solidFill>
                            <a:srgbClr val="000000"/>
                          </a:solidFill>
                          <a:latin typeface="Calibri" charset="0"/>
                        </a:rPr>
                        <a:t>Periferik Yayma</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  Hipokrom, mikrositer</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  Anizositoz</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  Kalem hücreleri</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  Poikilositoz</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  Target  hücreleri</a:t>
                      </a:r>
                      <a:endParaRPr lang="ko-KR" altLang="en-US" sz="2000" dirty="0" smtClean="0">
                        <a:latin typeface="Calibri" charset="0"/>
                      </a:endParaRPr>
                    </a:p>
                    <a:p>
                      <a:pPr marL="0" indent="0" algn="l" defTabSz="914400" latinLnBrk="0">
                        <a:lnSpc>
                          <a:spcPct val="102000"/>
                        </a:lnSpc>
                        <a:spcBef>
                          <a:spcPts val="400"/>
                        </a:spcBef>
                        <a:spcAft>
                          <a:spcPts val="0"/>
                        </a:spcAft>
                        <a:buFontTx/>
                        <a:buNone/>
                      </a:pPr>
                      <a:r>
                        <a:rPr lang="en-US" altLang="ko-KR" sz="2000" dirty="0" smtClean="0">
                          <a:solidFill>
                            <a:srgbClr val="000000"/>
                          </a:solidFill>
                          <a:latin typeface="Calibri" charset="0"/>
                        </a:rPr>
                        <a:t>Retikülosit:Normal-düşük</a:t>
                      </a:r>
                      <a:endParaRPr lang="ko-KR" altLang="en-US" sz="2000" dirty="0" smtClean="0">
                        <a:latin typeface="Calibri" charset="0"/>
                      </a:endParaRPr>
                    </a:p>
                  </a:txBody>
                  <a:tcPr>
                    <a:lnL w="3175" cap="flat" cmpd="sng" algn="ctr">
                      <a:solidFill>
                        <a:srgbClr val="000000">
                          <a:alpha val="100000"/>
                        </a:srgbClr>
                      </a:solidFill>
                      <a:prstDash val="solid"/>
                      <a:round/>
                      <a:headEnd type="none" w="med" len="med"/>
                      <a:tailEnd type="none" w="med" len="med"/>
                    </a:lnL>
                    <a:lnR w="3175" cap="flat" cmpd="sng" algn="ctr">
                      <a:solidFill>
                        <a:srgbClr val="000000">
                          <a:alpha val="100000"/>
                        </a:srgbClr>
                      </a:solidFill>
                      <a:prstDash val="solid"/>
                      <a:round/>
                      <a:headEnd type="none" w="med" len="med"/>
                      <a:tailEnd type="none" w="med" len="med"/>
                    </a:lnR>
                    <a:lnT w="3175" cap="flat" cmpd="sng" algn="ctr">
                      <a:solidFill>
                        <a:srgbClr val="000000">
                          <a:alpha val="100000"/>
                        </a:srgbClr>
                      </a:solidFill>
                      <a:prstDash val="solid"/>
                      <a:round/>
                      <a:headEnd type="none" w="med" len="med"/>
                      <a:tailEnd type="none" w="med" len="med"/>
                    </a:lnT>
                    <a:lnB w="3175" cap="flat" cmpd="sng" algn="ctr">
                      <a:solidFill>
                        <a:srgbClr val="000000">
                          <a:alpha val="100000"/>
                        </a:srgbClr>
                      </a:solidFill>
                      <a:prstDash val="solid"/>
                      <a:round/>
                      <a:headEnd type="none" w="med" len="med"/>
                      <a:tailEnd type="none" w="med" len="med"/>
                    </a:lnB>
                    <a:noFill/>
                  </a:tcPr>
                </a:tc>
                <a:tc vMerge="1">
                  <a:txBody>
                    <a:bodyPr/>
                    <a:lstStyle/>
                    <a:p>
                      <a:pPr>
                        <a:buFontTx/>
                        <a:buNone/>
                      </a:pPr>
                      <a:endParaRPr lang="ko-KR" altLang="en-US" dirty="0" smtClean="0"/>
                    </a:p>
                  </a:txBody>
                  <a:tcPr/>
                </a:tc>
              </a:tr>
            </a:tbl>
          </a:graphicData>
        </a:graphic>
      </p:graphicFrame>
      <p:sp>
        <p:nvSpPr>
          <p:cNvPr id="29709" name="Line 33"/>
          <p:cNvSpPr>
            <a:spLocks noChangeShapeType="1"/>
          </p:cNvSpPr>
          <p:nvPr/>
        </p:nvSpPr>
        <p:spPr bwMode="auto">
          <a:xfrm flipV="1">
            <a:off x="8604250" y="4581525"/>
            <a:ext cx="0" cy="215900"/>
          </a:xfrm>
          <a:prstGeom prst="line">
            <a:avLst/>
          </a:prstGeom>
          <a:noFill/>
          <a:ln w="9525">
            <a:solidFill>
              <a:srgbClr val="000099"/>
            </a:solidFill>
            <a:round/>
            <a:headEnd/>
            <a:tailEnd type="triangle" w="med" len="med"/>
          </a:ln>
        </p:spPr>
        <p:txBody>
          <a:bodyPr/>
          <a:lstStyle/>
          <a:p>
            <a:pPr fontAlgn="auto">
              <a:spcBef>
                <a:spcPts val="0"/>
              </a:spcBef>
              <a:spcAft>
                <a:spcPts val="0"/>
              </a:spcAft>
              <a:defRPr/>
            </a:pPr>
            <a:endParaRPr lang="tr-TR">
              <a:latin typeface="+mj-lt"/>
              <a:cs typeface="+mn-cs"/>
            </a:endParaRPr>
          </a:p>
        </p:txBody>
      </p:sp>
    </p:spTree>
    <p:extLst>
      <p:ext uri="{BB962C8B-B14F-4D97-AF65-F5344CB8AC3E}">
        <p14:creationId xmlns:p14="http://schemas.microsoft.com/office/powerpoint/2010/main" val="868163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1236"/>
          <p:cNvPicPr>
            <a:picLocks noChangeAspect="1" noChangeArrowheads="1"/>
          </p:cNvPicPr>
          <p:nvPr/>
        </p:nvPicPr>
        <p:blipFill>
          <a:blip r:embed="rId2"/>
          <a:srcRect/>
          <a:stretch>
            <a:fillRect/>
          </a:stretch>
        </p:blipFill>
        <p:spPr bwMode="auto">
          <a:xfrm>
            <a:off x="0" y="620713"/>
            <a:ext cx="7092950" cy="5616575"/>
          </a:xfrm>
          <a:prstGeom prst="rect">
            <a:avLst/>
          </a:prstGeom>
          <a:noFill/>
          <a:ln w="9525">
            <a:noFill/>
            <a:miter lim="800000"/>
            <a:headEnd/>
            <a:tailEnd/>
          </a:ln>
        </p:spPr>
      </p:pic>
      <p:sp>
        <p:nvSpPr>
          <p:cNvPr id="45058" name="Text Box 3"/>
          <p:cNvSpPr txBox="1">
            <a:spLocks noChangeArrowheads="1"/>
          </p:cNvSpPr>
          <p:nvPr/>
        </p:nvSpPr>
        <p:spPr bwMode="auto">
          <a:xfrm>
            <a:off x="7164388" y="388938"/>
            <a:ext cx="2268537" cy="7870825"/>
          </a:xfrm>
          <a:prstGeom prst="rect">
            <a:avLst/>
          </a:prstGeom>
          <a:noFill/>
          <a:ln w="9525">
            <a:noFill/>
            <a:miter lim="800000"/>
            <a:headEnd/>
            <a:tailEnd/>
          </a:ln>
        </p:spPr>
        <p:txBody>
          <a:bodyPr>
            <a:spAutoFit/>
          </a:bodyPr>
          <a:lstStyle/>
          <a:p>
            <a:pPr>
              <a:lnSpc>
                <a:spcPct val="250000"/>
              </a:lnSpc>
              <a:spcBef>
                <a:spcPct val="50000"/>
              </a:spcBef>
            </a:pPr>
            <a:r>
              <a:rPr lang="tr-TR" sz="2000" b="1">
                <a:solidFill>
                  <a:srgbClr val="990000"/>
                </a:solidFill>
                <a:latin typeface="Franklin Gothic Book"/>
              </a:rPr>
              <a:t>Hipokromi</a:t>
            </a:r>
          </a:p>
          <a:p>
            <a:pPr>
              <a:lnSpc>
                <a:spcPct val="250000"/>
              </a:lnSpc>
              <a:spcBef>
                <a:spcPct val="50000"/>
              </a:spcBef>
            </a:pPr>
            <a:r>
              <a:rPr lang="tr-TR" sz="2000" b="1">
                <a:solidFill>
                  <a:srgbClr val="990000"/>
                </a:solidFill>
                <a:latin typeface="Franklin Gothic Book"/>
              </a:rPr>
              <a:t>Mikrositoz</a:t>
            </a:r>
          </a:p>
          <a:p>
            <a:pPr>
              <a:lnSpc>
                <a:spcPct val="250000"/>
              </a:lnSpc>
              <a:spcBef>
                <a:spcPct val="50000"/>
              </a:spcBef>
            </a:pPr>
            <a:r>
              <a:rPr lang="tr-TR" sz="2000" b="1">
                <a:solidFill>
                  <a:srgbClr val="990000"/>
                </a:solidFill>
                <a:latin typeface="Franklin Gothic Book"/>
              </a:rPr>
              <a:t>Anizositoz</a:t>
            </a:r>
          </a:p>
          <a:p>
            <a:pPr>
              <a:lnSpc>
                <a:spcPct val="250000"/>
              </a:lnSpc>
              <a:spcBef>
                <a:spcPct val="50000"/>
              </a:spcBef>
            </a:pPr>
            <a:r>
              <a:rPr lang="tr-TR" sz="2000" b="1">
                <a:solidFill>
                  <a:srgbClr val="990000"/>
                </a:solidFill>
                <a:latin typeface="Franklin Gothic Book"/>
              </a:rPr>
              <a:t>Poikilositoz</a:t>
            </a:r>
          </a:p>
          <a:p>
            <a:pPr>
              <a:lnSpc>
                <a:spcPct val="230000"/>
              </a:lnSpc>
              <a:spcBef>
                <a:spcPct val="50000"/>
              </a:spcBef>
            </a:pPr>
            <a:r>
              <a:rPr lang="tr-TR" sz="2000" b="1">
                <a:solidFill>
                  <a:srgbClr val="990000"/>
                </a:solidFill>
                <a:latin typeface="Franklin Gothic Book"/>
              </a:rPr>
              <a:t>Kalem hücre</a:t>
            </a:r>
          </a:p>
          <a:p>
            <a:pPr>
              <a:lnSpc>
                <a:spcPct val="230000"/>
              </a:lnSpc>
              <a:spcBef>
                <a:spcPct val="50000"/>
              </a:spcBef>
            </a:pPr>
            <a:r>
              <a:rPr lang="tr-TR" sz="2000" b="1">
                <a:solidFill>
                  <a:srgbClr val="990000"/>
                </a:solidFill>
                <a:latin typeface="Franklin Gothic Book"/>
              </a:rPr>
              <a:t>Target hücre</a:t>
            </a:r>
          </a:p>
          <a:p>
            <a:pPr>
              <a:lnSpc>
                <a:spcPct val="250000"/>
              </a:lnSpc>
              <a:spcBef>
                <a:spcPct val="50000"/>
              </a:spcBef>
            </a:pPr>
            <a:endParaRPr lang="tr-TR" sz="2000">
              <a:latin typeface="Franklin Gothic Book"/>
            </a:endParaRPr>
          </a:p>
          <a:p>
            <a:pPr>
              <a:lnSpc>
                <a:spcPct val="250000"/>
              </a:lnSpc>
              <a:spcBef>
                <a:spcPct val="50000"/>
              </a:spcBef>
            </a:pPr>
            <a:endParaRPr lang="tr-TR">
              <a:latin typeface="Franklin Gothic Book"/>
            </a:endParaRPr>
          </a:p>
          <a:p>
            <a:pPr>
              <a:lnSpc>
                <a:spcPct val="250000"/>
              </a:lnSpc>
              <a:spcBef>
                <a:spcPct val="50000"/>
              </a:spcBef>
            </a:pPr>
            <a:endParaRPr lang="tr-TR">
              <a:latin typeface="Franklin Gothic Book"/>
            </a:endParaRPr>
          </a:p>
        </p:txBody>
      </p:sp>
      <p:sp>
        <p:nvSpPr>
          <p:cNvPr id="45059" name="Line 6"/>
          <p:cNvSpPr>
            <a:spLocks noChangeShapeType="1"/>
          </p:cNvSpPr>
          <p:nvPr/>
        </p:nvSpPr>
        <p:spPr bwMode="auto">
          <a:xfrm flipH="1">
            <a:off x="4932363" y="981075"/>
            <a:ext cx="2232025" cy="2016125"/>
          </a:xfrm>
          <a:prstGeom prst="line">
            <a:avLst/>
          </a:prstGeom>
          <a:noFill/>
          <a:ln w="9525">
            <a:solidFill>
              <a:schemeClr val="tx1"/>
            </a:solidFill>
            <a:round/>
            <a:headEnd/>
            <a:tailEnd type="triangle" w="med" len="med"/>
          </a:ln>
        </p:spPr>
        <p:txBody>
          <a:bodyPr/>
          <a:lstStyle/>
          <a:p>
            <a:endParaRPr lang="tr-TR"/>
          </a:p>
        </p:txBody>
      </p:sp>
      <p:sp>
        <p:nvSpPr>
          <p:cNvPr id="45060" name="Line 7"/>
          <p:cNvSpPr>
            <a:spLocks noChangeShapeType="1"/>
          </p:cNvSpPr>
          <p:nvPr/>
        </p:nvSpPr>
        <p:spPr bwMode="auto">
          <a:xfrm flipH="1">
            <a:off x="6372225" y="1916113"/>
            <a:ext cx="863600" cy="576262"/>
          </a:xfrm>
          <a:prstGeom prst="line">
            <a:avLst/>
          </a:prstGeom>
          <a:noFill/>
          <a:ln w="9525">
            <a:solidFill>
              <a:schemeClr val="tx1"/>
            </a:solidFill>
            <a:round/>
            <a:headEnd/>
            <a:tailEnd type="triangle" w="med" len="med"/>
          </a:ln>
        </p:spPr>
        <p:txBody>
          <a:bodyPr/>
          <a:lstStyle/>
          <a:p>
            <a:endParaRPr lang="tr-TR"/>
          </a:p>
        </p:txBody>
      </p:sp>
      <p:sp>
        <p:nvSpPr>
          <p:cNvPr id="45061" name="Line 8"/>
          <p:cNvSpPr>
            <a:spLocks noChangeShapeType="1"/>
          </p:cNvSpPr>
          <p:nvPr/>
        </p:nvSpPr>
        <p:spPr bwMode="auto">
          <a:xfrm flipH="1">
            <a:off x="6227763" y="2781300"/>
            <a:ext cx="1008062" cy="863600"/>
          </a:xfrm>
          <a:prstGeom prst="line">
            <a:avLst/>
          </a:prstGeom>
          <a:noFill/>
          <a:ln w="9525">
            <a:solidFill>
              <a:schemeClr val="tx1"/>
            </a:solidFill>
            <a:round/>
            <a:headEnd/>
            <a:tailEnd type="triangle" w="med" len="med"/>
          </a:ln>
        </p:spPr>
        <p:txBody>
          <a:bodyPr/>
          <a:lstStyle/>
          <a:p>
            <a:endParaRPr lang="tr-TR"/>
          </a:p>
        </p:txBody>
      </p:sp>
      <p:sp>
        <p:nvSpPr>
          <p:cNvPr id="45062" name="Line 9"/>
          <p:cNvSpPr>
            <a:spLocks noChangeShapeType="1"/>
          </p:cNvSpPr>
          <p:nvPr/>
        </p:nvSpPr>
        <p:spPr bwMode="auto">
          <a:xfrm flipH="1">
            <a:off x="6300788" y="3644900"/>
            <a:ext cx="935037" cy="720725"/>
          </a:xfrm>
          <a:prstGeom prst="line">
            <a:avLst/>
          </a:prstGeom>
          <a:noFill/>
          <a:ln w="9525">
            <a:solidFill>
              <a:schemeClr val="tx1"/>
            </a:solidFill>
            <a:round/>
            <a:headEnd/>
            <a:tailEnd type="triangle" w="med" len="med"/>
          </a:ln>
        </p:spPr>
        <p:txBody>
          <a:bodyPr/>
          <a:lstStyle/>
          <a:p>
            <a:endParaRPr lang="tr-TR"/>
          </a:p>
        </p:txBody>
      </p:sp>
      <p:sp>
        <p:nvSpPr>
          <p:cNvPr id="45063" name="Line 10"/>
          <p:cNvSpPr>
            <a:spLocks noChangeShapeType="1"/>
          </p:cNvSpPr>
          <p:nvPr/>
        </p:nvSpPr>
        <p:spPr bwMode="auto">
          <a:xfrm flipH="1" flipV="1">
            <a:off x="2411413" y="2997200"/>
            <a:ext cx="4824412" cy="1511300"/>
          </a:xfrm>
          <a:prstGeom prst="line">
            <a:avLst/>
          </a:prstGeom>
          <a:noFill/>
          <a:ln w="9525">
            <a:solidFill>
              <a:schemeClr val="tx1"/>
            </a:solidFill>
            <a:round/>
            <a:headEnd/>
            <a:tailEnd type="triangle" w="med" len="med"/>
          </a:ln>
        </p:spPr>
        <p:txBody>
          <a:bodyPr/>
          <a:lstStyle/>
          <a:p>
            <a:endParaRPr lang="tr-TR"/>
          </a:p>
        </p:txBody>
      </p:sp>
      <p:sp>
        <p:nvSpPr>
          <p:cNvPr id="45064" name="Line 11"/>
          <p:cNvSpPr>
            <a:spLocks noChangeShapeType="1"/>
          </p:cNvSpPr>
          <p:nvPr/>
        </p:nvSpPr>
        <p:spPr bwMode="auto">
          <a:xfrm flipH="1" flipV="1">
            <a:off x="3492500" y="2205038"/>
            <a:ext cx="3743325" cy="3168650"/>
          </a:xfrm>
          <a:prstGeom prst="line">
            <a:avLst/>
          </a:prstGeom>
          <a:noFill/>
          <a:ln w="9525">
            <a:solidFill>
              <a:schemeClr val="tx1"/>
            </a:solidFill>
            <a:round/>
            <a:headEnd/>
            <a:tailEnd type="triangle" w="med" len="med"/>
          </a:ln>
        </p:spPr>
        <p:txBody>
          <a:bodyPr/>
          <a:lstStyle/>
          <a:p>
            <a:endParaRPr lang="tr-TR"/>
          </a:p>
        </p:txBody>
      </p:sp>
      <p:sp>
        <p:nvSpPr>
          <p:cNvPr id="45065" name="Text Box 12"/>
          <p:cNvSpPr txBox="1">
            <a:spLocks noChangeArrowheads="1"/>
          </p:cNvSpPr>
          <p:nvPr/>
        </p:nvSpPr>
        <p:spPr bwMode="auto">
          <a:xfrm>
            <a:off x="250825" y="188913"/>
            <a:ext cx="8569325" cy="457200"/>
          </a:xfrm>
          <a:prstGeom prst="rect">
            <a:avLst/>
          </a:prstGeom>
          <a:noFill/>
          <a:ln w="9525">
            <a:noFill/>
            <a:miter lim="800000"/>
            <a:headEnd/>
            <a:tailEnd/>
          </a:ln>
        </p:spPr>
        <p:txBody>
          <a:bodyPr>
            <a:spAutoFit/>
          </a:bodyPr>
          <a:lstStyle/>
          <a:p>
            <a:pPr>
              <a:spcBef>
                <a:spcPct val="50000"/>
              </a:spcBef>
            </a:pPr>
            <a:r>
              <a:rPr lang="tr-TR" sz="2400" b="1">
                <a:solidFill>
                  <a:srgbClr val="990000"/>
                </a:solidFill>
                <a:latin typeface="Franklin Gothic Book"/>
              </a:rPr>
              <a:t>Demir eksikliği anemsisinde periferik yayma</a:t>
            </a:r>
          </a:p>
        </p:txBody>
      </p:sp>
    </p:spTree>
    <p:extLst>
      <p:ext uri="{BB962C8B-B14F-4D97-AF65-F5344CB8AC3E}">
        <p14:creationId xmlns:p14="http://schemas.microsoft.com/office/powerpoint/2010/main" val="42087393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539750" y="765175"/>
            <a:ext cx="8172450" cy="1025525"/>
          </a:xfrm>
        </p:spPr>
        <p:txBody>
          <a:bodyPr>
            <a:normAutofit fontScale="90000"/>
          </a:bodyPr>
          <a:lstStyle/>
          <a:p>
            <a:pPr eaLnBrk="1" fontAlgn="auto" hangingPunct="1">
              <a:spcAft>
                <a:spcPts val="0"/>
              </a:spcAft>
              <a:defRPr/>
            </a:pPr>
            <a:r>
              <a:rPr lang="tr-TR" sz="2000" b="1" dirty="0" smtClean="0">
                <a:solidFill>
                  <a:srgbClr val="800000"/>
                </a:solidFill>
                <a:latin typeface="+mn-lt"/>
              </a:rPr>
              <a:t>Demir eksikliğinin </a:t>
            </a:r>
            <a:r>
              <a:rPr lang="tr-TR" sz="2000" b="1" dirty="0" err="1" smtClean="0">
                <a:solidFill>
                  <a:srgbClr val="800000"/>
                </a:solidFill>
                <a:latin typeface="+mn-lt"/>
              </a:rPr>
              <a:t>primer</a:t>
            </a:r>
            <a:r>
              <a:rPr lang="tr-TR" sz="2000" b="1" dirty="0" smtClean="0">
                <a:solidFill>
                  <a:srgbClr val="800000"/>
                </a:solidFill>
                <a:latin typeface="+mn-lt"/>
              </a:rPr>
              <a:t> nedeni </a:t>
            </a:r>
            <a:r>
              <a:rPr lang="tr-TR" sz="2000" b="1" dirty="0" err="1" smtClean="0">
                <a:solidFill>
                  <a:srgbClr val="800000"/>
                </a:solidFill>
                <a:latin typeface="+mn-lt"/>
              </a:rPr>
              <a:t>teSPİt</a:t>
            </a:r>
            <a:r>
              <a:rPr lang="tr-TR" sz="2000" b="1" dirty="0" smtClean="0">
                <a:solidFill>
                  <a:srgbClr val="800000"/>
                </a:solidFill>
                <a:latin typeface="+mn-lt"/>
              </a:rPr>
              <a:t> edilip uygun şeklide </a:t>
            </a:r>
            <a:br>
              <a:rPr lang="tr-TR" sz="2000" b="1" dirty="0" smtClean="0">
                <a:solidFill>
                  <a:srgbClr val="800000"/>
                </a:solidFill>
                <a:latin typeface="+mn-lt"/>
              </a:rPr>
            </a:br>
            <a:r>
              <a:rPr lang="tr-TR" sz="2000" b="1" dirty="0" smtClean="0">
                <a:solidFill>
                  <a:srgbClr val="800000"/>
                </a:solidFill>
                <a:latin typeface="+mn-lt"/>
              </a:rPr>
              <a:t/>
            </a:r>
            <a:br>
              <a:rPr lang="tr-TR" sz="2000" b="1" dirty="0" smtClean="0">
                <a:solidFill>
                  <a:srgbClr val="800000"/>
                </a:solidFill>
                <a:latin typeface="+mn-lt"/>
              </a:rPr>
            </a:br>
            <a:r>
              <a:rPr lang="tr-TR" sz="2000" b="1" dirty="0" smtClean="0">
                <a:solidFill>
                  <a:srgbClr val="800000"/>
                </a:solidFill>
                <a:latin typeface="+mn-lt"/>
              </a:rPr>
              <a:t>tedavi edilmelidir. (GGK, GİS endoskopisi)</a:t>
            </a:r>
            <a:br>
              <a:rPr lang="tr-TR" sz="2000" b="1" dirty="0" smtClean="0">
                <a:solidFill>
                  <a:srgbClr val="800000"/>
                </a:solidFill>
                <a:latin typeface="+mn-lt"/>
              </a:rPr>
            </a:br>
            <a:endParaRPr lang="tr-TR" sz="2000" b="1" dirty="0" smtClean="0">
              <a:solidFill>
                <a:srgbClr val="800000"/>
              </a:solidFill>
              <a:latin typeface="+mn-lt"/>
            </a:endParaRPr>
          </a:p>
        </p:txBody>
      </p:sp>
      <p:pic>
        <p:nvPicPr>
          <p:cNvPr id="48130" name="Picture 3"/>
          <p:cNvPicPr>
            <a:picLocks noGrp="1" noChangeAspect="1" noChangeArrowheads="1"/>
          </p:cNvPicPr>
          <p:nvPr>
            <p:ph type="body" idx="1"/>
          </p:nvPr>
        </p:nvPicPr>
        <p:blipFill>
          <a:blip r:embed="rId2"/>
          <a:srcRect/>
          <a:stretch>
            <a:fillRect/>
          </a:stretch>
        </p:blipFill>
        <p:spPr>
          <a:xfrm>
            <a:off x="827088" y="1773238"/>
            <a:ext cx="6707187" cy="4924425"/>
          </a:xfrm>
        </p:spPr>
      </p:pic>
    </p:spTree>
    <p:extLst>
      <p:ext uri="{BB962C8B-B14F-4D97-AF65-F5344CB8AC3E}">
        <p14:creationId xmlns:p14="http://schemas.microsoft.com/office/powerpoint/2010/main" val="50485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tr-TR" sz="3200" b="1" dirty="0" err="1" smtClean="0">
                <a:solidFill>
                  <a:srgbClr val="990000"/>
                </a:solidFill>
                <a:effectLst/>
              </a:rPr>
              <a:t>Demİr</a:t>
            </a:r>
            <a:r>
              <a:rPr lang="tr-TR" sz="3200" b="1" dirty="0" smtClean="0">
                <a:solidFill>
                  <a:srgbClr val="990000"/>
                </a:solidFill>
                <a:effectLst/>
              </a:rPr>
              <a:t> </a:t>
            </a:r>
            <a:r>
              <a:rPr lang="tr-TR" sz="3200" b="1" dirty="0" err="1" smtClean="0">
                <a:solidFill>
                  <a:srgbClr val="990000"/>
                </a:solidFill>
                <a:effectLst/>
              </a:rPr>
              <a:t>eksİklİğİ</a:t>
            </a:r>
            <a:r>
              <a:rPr lang="tr-TR" sz="3200" b="1" dirty="0" smtClean="0">
                <a:solidFill>
                  <a:srgbClr val="990000"/>
                </a:solidFill>
                <a:effectLst/>
              </a:rPr>
              <a:t> </a:t>
            </a:r>
            <a:r>
              <a:rPr lang="tr-TR" sz="3200" b="1" dirty="0" err="1" smtClean="0">
                <a:solidFill>
                  <a:srgbClr val="990000"/>
                </a:solidFill>
                <a:effectLst/>
              </a:rPr>
              <a:t>anemİsinİn</a:t>
            </a:r>
            <a:r>
              <a:rPr lang="tr-TR" sz="3200" b="1" dirty="0" smtClean="0">
                <a:solidFill>
                  <a:srgbClr val="990000"/>
                </a:solidFill>
                <a:effectLst/>
              </a:rPr>
              <a:t> </a:t>
            </a:r>
            <a:r>
              <a:rPr lang="tr-TR" sz="3200" b="1" dirty="0" err="1" smtClean="0">
                <a:solidFill>
                  <a:srgbClr val="990000"/>
                </a:solidFill>
                <a:effectLst/>
              </a:rPr>
              <a:t>tedavİsİ</a:t>
            </a:r>
            <a:endParaRPr lang="tr-TR" sz="3200" b="1" dirty="0" smtClean="0">
              <a:solidFill>
                <a:srgbClr val="990000"/>
              </a:solidFill>
              <a:effectLst/>
            </a:endParaRPr>
          </a:p>
        </p:txBody>
      </p:sp>
      <p:sp>
        <p:nvSpPr>
          <p:cNvPr id="49154" name="Rectangle 3"/>
          <p:cNvSpPr>
            <a:spLocks noGrp="1" noChangeArrowheads="1"/>
          </p:cNvSpPr>
          <p:nvPr>
            <p:ph type="body" idx="1"/>
          </p:nvPr>
        </p:nvSpPr>
        <p:spPr>
          <a:xfrm>
            <a:off x="323850" y="1773238"/>
            <a:ext cx="7343775" cy="4175125"/>
          </a:xfrm>
        </p:spPr>
        <p:txBody>
          <a:bodyPr/>
          <a:lstStyle/>
          <a:p>
            <a:pPr eaLnBrk="1" hangingPunct="1">
              <a:lnSpc>
                <a:spcPct val="170000"/>
              </a:lnSpc>
              <a:buFont typeface="Wingdings" pitchFamily="2" charset="2"/>
              <a:buChar char="Ø"/>
            </a:pPr>
            <a:r>
              <a:rPr lang="tr-TR" sz="2000" b="1" smtClean="0">
                <a:solidFill>
                  <a:srgbClr val="000099"/>
                </a:solidFill>
              </a:rPr>
              <a:t>Oral tedavi tercih edilir</a:t>
            </a:r>
          </a:p>
          <a:p>
            <a:pPr eaLnBrk="1" hangingPunct="1">
              <a:lnSpc>
                <a:spcPct val="170000"/>
              </a:lnSpc>
              <a:buFont typeface="Wingdings 2" pitchFamily="18" charset="2"/>
              <a:buNone/>
            </a:pPr>
            <a:r>
              <a:rPr lang="tr-TR" sz="2000" b="1" smtClean="0">
                <a:solidFill>
                  <a:srgbClr val="000099"/>
                </a:solidFill>
              </a:rPr>
              <a:t>    </a:t>
            </a:r>
            <a:r>
              <a:rPr lang="tr-TR" b="1" smtClean="0">
                <a:solidFill>
                  <a:srgbClr val="FF0000"/>
                </a:solidFill>
              </a:rPr>
              <a:t>+2 </a:t>
            </a:r>
            <a:r>
              <a:rPr lang="tr-TR" sz="2000" b="1" smtClean="0">
                <a:solidFill>
                  <a:srgbClr val="000099"/>
                </a:solidFill>
              </a:rPr>
              <a:t>değerlikli demir 150-200mg/gün</a:t>
            </a:r>
          </a:p>
          <a:p>
            <a:pPr eaLnBrk="1" hangingPunct="1">
              <a:lnSpc>
                <a:spcPct val="170000"/>
              </a:lnSpc>
              <a:buFont typeface="Wingdings 2" pitchFamily="18" charset="2"/>
              <a:buNone/>
            </a:pPr>
            <a:r>
              <a:rPr lang="tr-TR" sz="2000" b="1" smtClean="0">
                <a:solidFill>
                  <a:srgbClr val="000099"/>
                </a:solidFill>
              </a:rPr>
              <a:t>    Aç- yemeklerle 1 saat ara ile,ilaçlarla 2 saat ara ile   </a:t>
            </a:r>
          </a:p>
          <a:p>
            <a:pPr eaLnBrk="1" hangingPunct="1">
              <a:lnSpc>
                <a:spcPct val="170000"/>
              </a:lnSpc>
              <a:buFont typeface="Wingdings" pitchFamily="2" charset="2"/>
              <a:buChar char="Ø"/>
            </a:pPr>
            <a:r>
              <a:rPr lang="tr-TR" sz="2000" b="1" smtClean="0">
                <a:solidFill>
                  <a:srgbClr val="000099"/>
                </a:solidFill>
              </a:rPr>
              <a:t>Tedaviye Hgb normale döndükten sonra </a:t>
            </a:r>
            <a:r>
              <a:rPr lang="tr-TR" sz="2000" b="1" smtClean="0">
                <a:solidFill>
                  <a:srgbClr val="FF0000"/>
                </a:solidFill>
              </a:rPr>
              <a:t>6-12 ay daha </a:t>
            </a:r>
          </a:p>
          <a:p>
            <a:pPr eaLnBrk="1" hangingPunct="1">
              <a:lnSpc>
                <a:spcPct val="170000"/>
              </a:lnSpc>
              <a:buFont typeface="Wingdings 2" pitchFamily="18" charset="2"/>
              <a:buNone/>
            </a:pPr>
            <a:r>
              <a:rPr lang="tr-TR" sz="2000" b="1" smtClean="0">
                <a:solidFill>
                  <a:srgbClr val="000099"/>
                </a:solidFill>
              </a:rPr>
              <a:t>     veya </a:t>
            </a:r>
            <a:r>
              <a:rPr lang="tr-TR" altLang="zh-CN" sz="2000" b="1" smtClean="0">
                <a:solidFill>
                  <a:srgbClr val="000099"/>
                </a:solidFill>
                <a:cs typeface="华文楷体"/>
              </a:rPr>
              <a:t>ferritin &gt;50 olana kadar devam edilir.</a:t>
            </a:r>
          </a:p>
          <a:p>
            <a:pPr eaLnBrk="1" hangingPunct="1">
              <a:lnSpc>
                <a:spcPct val="170000"/>
              </a:lnSpc>
              <a:buFont typeface="Wingdings" pitchFamily="2" charset="2"/>
              <a:buChar char="Ø"/>
            </a:pPr>
            <a:endParaRPr lang="tr-TR" sz="2000" b="1" smtClean="0">
              <a:solidFill>
                <a:srgbClr val="000099"/>
              </a:solidFill>
            </a:endParaRPr>
          </a:p>
          <a:p>
            <a:pPr eaLnBrk="1" hangingPunct="1">
              <a:lnSpc>
                <a:spcPct val="170000"/>
              </a:lnSpc>
              <a:buFont typeface="Wingdings" pitchFamily="2" charset="2"/>
              <a:buChar char="Ø"/>
            </a:pPr>
            <a:endParaRPr lang="tr-TR" sz="2000" b="1" smtClean="0">
              <a:solidFill>
                <a:srgbClr val="000099"/>
              </a:solidFill>
            </a:endParaRPr>
          </a:p>
        </p:txBody>
      </p:sp>
    </p:spTree>
    <p:extLst>
      <p:ext uri="{BB962C8B-B14F-4D97-AF65-F5344CB8AC3E}">
        <p14:creationId xmlns:p14="http://schemas.microsoft.com/office/powerpoint/2010/main" val="3949948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idx="4294967295"/>
          </p:nvPr>
        </p:nvSpPr>
        <p:spPr bwMode="auto">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cap="none" smtClean="0">
                <a:effectLst/>
              </a:rPr>
              <a:t>Tedavi</a:t>
            </a:r>
          </a:p>
        </p:txBody>
      </p:sp>
      <p:sp>
        <p:nvSpPr>
          <p:cNvPr id="50178" name="Rectangle 3"/>
          <p:cNvSpPr>
            <a:spLocks noGrp="1"/>
          </p:cNvSpPr>
          <p:nvPr>
            <p:ph type="body" idx="4294967295"/>
          </p:nvPr>
        </p:nvSpPr>
        <p:spPr>
          <a:solidFill>
            <a:schemeClr val="bg1"/>
          </a:solidFill>
          <a:ln>
            <a:solidFill>
              <a:srgbClr val="00ADDC"/>
            </a:solidFill>
          </a:ln>
        </p:spPr>
        <p:txBody>
          <a:bodyPr/>
          <a:lstStyle/>
          <a:p>
            <a:pPr marL="365125" indent="-282575" eaLnBrk="1" hangingPunct="1">
              <a:lnSpc>
                <a:spcPct val="140000"/>
              </a:lnSpc>
            </a:pPr>
            <a:r>
              <a:rPr lang="tr-TR" smtClean="0"/>
              <a:t>Oral demir tedavisi:</a:t>
            </a:r>
          </a:p>
          <a:p>
            <a:pPr marL="639763" lvl="1" indent="-236538" eaLnBrk="1" hangingPunct="1">
              <a:lnSpc>
                <a:spcPct val="140000"/>
              </a:lnSpc>
            </a:pPr>
            <a:r>
              <a:rPr lang="tr-TR" smtClean="0"/>
              <a:t>Çocuklarda;</a:t>
            </a:r>
          </a:p>
          <a:p>
            <a:pPr lvl="2" eaLnBrk="1" hangingPunct="1">
              <a:lnSpc>
                <a:spcPct val="140000"/>
              </a:lnSpc>
            </a:pPr>
            <a:r>
              <a:rPr lang="tr-TR" smtClean="0"/>
              <a:t>Beslenme</a:t>
            </a:r>
          </a:p>
          <a:p>
            <a:pPr lvl="3" eaLnBrk="1" hangingPunct="1">
              <a:lnSpc>
                <a:spcPct val="120000"/>
              </a:lnSpc>
            </a:pPr>
            <a:r>
              <a:rPr lang="tr-TR" smtClean="0"/>
              <a:t>6 ay anne sütü,</a:t>
            </a:r>
          </a:p>
          <a:p>
            <a:pPr lvl="3" eaLnBrk="1" hangingPunct="1">
              <a:lnSpc>
                <a:spcPct val="120000"/>
              </a:lnSpc>
            </a:pPr>
            <a:r>
              <a:rPr lang="tr-TR" smtClean="0"/>
              <a:t>6 aydan sonra demirden zengin gıdalar,</a:t>
            </a:r>
          </a:p>
          <a:p>
            <a:pPr lvl="3" eaLnBrk="1" hangingPunct="1">
              <a:lnSpc>
                <a:spcPct val="120000"/>
              </a:lnSpc>
            </a:pPr>
            <a:r>
              <a:rPr lang="tr-TR" smtClean="0"/>
              <a:t>İnek sütü 1 yaşından sonra ve &lt;500 ml/gün,</a:t>
            </a:r>
          </a:p>
          <a:p>
            <a:pPr lvl="3" eaLnBrk="1" hangingPunct="1">
              <a:lnSpc>
                <a:spcPct val="120000"/>
              </a:lnSpc>
            </a:pPr>
            <a:r>
              <a:rPr lang="tr-TR" smtClean="0"/>
              <a:t>Çay verilmemeli</a:t>
            </a:r>
          </a:p>
        </p:txBody>
      </p:sp>
    </p:spTree>
    <p:extLst>
      <p:ext uri="{BB962C8B-B14F-4D97-AF65-F5344CB8AC3E}">
        <p14:creationId xmlns:p14="http://schemas.microsoft.com/office/powerpoint/2010/main" val="3122976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idx="4294967295"/>
          </p:nvPr>
        </p:nvSpPr>
        <p:spPr bwMode="auto">
          <a:solidFill>
            <a:schemeClr val="bg1"/>
          </a:solidFill>
          <a:ln>
            <a:solidFill>
              <a:srgbClr val="00CCFF"/>
            </a:solidFill>
            <a:miter lim="800000"/>
            <a:headEnd/>
            <a:tailEnd/>
          </a:ln>
        </p:spPr>
        <p:txBody>
          <a:bodyPr wrap="square" lIns="91440" tIns="45720" rIns="91440" bIns="45720" numCol="1" anchorCtr="0" compatLnSpc="1">
            <a:prstTxWarp prst="textNoShape">
              <a:avLst/>
            </a:prstTxWarp>
          </a:bodyPr>
          <a:lstStyle/>
          <a:p>
            <a:pPr algn="ctr"/>
            <a:r>
              <a:rPr lang="tr-TR" cap="none" smtClean="0">
                <a:effectLst/>
              </a:rPr>
              <a:t>Tedavi</a:t>
            </a:r>
          </a:p>
        </p:txBody>
      </p:sp>
      <p:sp>
        <p:nvSpPr>
          <p:cNvPr id="51202" name="Rectangle 3"/>
          <p:cNvSpPr>
            <a:spLocks noGrp="1"/>
          </p:cNvSpPr>
          <p:nvPr>
            <p:ph type="body" idx="4294967295"/>
          </p:nvPr>
        </p:nvSpPr>
        <p:spPr>
          <a:solidFill>
            <a:schemeClr val="bg1"/>
          </a:solidFill>
          <a:ln>
            <a:solidFill>
              <a:srgbClr val="00CCFF"/>
            </a:solidFill>
          </a:ln>
        </p:spPr>
        <p:txBody>
          <a:bodyPr/>
          <a:lstStyle/>
          <a:p>
            <a:pPr>
              <a:lnSpc>
                <a:spcPct val="140000"/>
              </a:lnSpc>
            </a:pPr>
            <a:r>
              <a:rPr lang="tr-TR" smtClean="0"/>
              <a:t>Oral demir tedavisi:</a:t>
            </a:r>
          </a:p>
          <a:p>
            <a:pPr lvl="1">
              <a:lnSpc>
                <a:spcPct val="140000"/>
              </a:lnSpc>
            </a:pPr>
            <a:r>
              <a:rPr lang="tr-TR" smtClean="0"/>
              <a:t>Çocuklarda;</a:t>
            </a:r>
          </a:p>
          <a:p>
            <a:pPr lvl="2" eaLnBrk="1" hangingPunct="1">
              <a:lnSpc>
                <a:spcPct val="140000"/>
              </a:lnSpc>
            </a:pPr>
            <a:r>
              <a:rPr lang="tr-TR" smtClean="0"/>
              <a:t>İlaç:</a:t>
            </a:r>
          </a:p>
          <a:p>
            <a:pPr lvl="3">
              <a:lnSpc>
                <a:spcPct val="140000"/>
              </a:lnSpc>
            </a:pPr>
            <a:r>
              <a:rPr lang="tr-TR" smtClean="0"/>
              <a:t>Aneminin derinliğine göre, </a:t>
            </a:r>
          </a:p>
          <a:p>
            <a:pPr lvl="4">
              <a:lnSpc>
                <a:spcPct val="140000"/>
              </a:lnSpc>
            </a:pPr>
            <a:r>
              <a:rPr lang="tr-TR" smtClean="0"/>
              <a:t>3-6 mg/kg/gün elementer demir (ferröz sülfat)</a:t>
            </a:r>
          </a:p>
          <a:p>
            <a:pPr lvl="4">
              <a:lnSpc>
                <a:spcPct val="140000"/>
              </a:lnSpc>
            </a:pPr>
            <a:r>
              <a:rPr lang="tr-TR" smtClean="0"/>
              <a:t>Günlük toplam doz iki veya üçe bölünerek</a:t>
            </a:r>
          </a:p>
        </p:txBody>
      </p:sp>
    </p:spTree>
    <p:extLst>
      <p:ext uri="{BB962C8B-B14F-4D97-AF65-F5344CB8AC3E}">
        <p14:creationId xmlns:p14="http://schemas.microsoft.com/office/powerpoint/2010/main" val="3913117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idx="4294967295"/>
          </p:nvPr>
        </p:nvSpPr>
        <p:spPr bwMode="auto">
          <a:solidFill>
            <a:schemeClr val="bg1"/>
          </a:solidFill>
          <a:ln>
            <a:solidFill>
              <a:srgbClr val="00CCFF"/>
            </a:solidFill>
            <a:miter lim="800000"/>
            <a:headEnd/>
            <a:tailEnd/>
          </a:ln>
        </p:spPr>
        <p:txBody>
          <a:bodyPr wrap="square" lIns="91440" tIns="45720" rIns="91440" bIns="45720" numCol="1" anchorCtr="0" compatLnSpc="1">
            <a:prstTxWarp prst="textNoShape">
              <a:avLst/>
            </a:prstTxWarp>
          </a:bodyPr>
          <a:lstStyle/>
          <a:p>
            <a:pPr algn="ctr"/>
            <a:r>
              <a:rPr lang="tr-TR" cap="none" smtClean="0">
                <a:effectLst/>
              </a:rPr>
              <a:t>Tedavi</a:t>
            </a:r>
          </a:p>
        </p:txBody>
      </p:sp>
      <p:sp>
        <p:nvSpPr>
          <p:cNvPr id="52226" name="Rectangle 3"/>
          <p:cNvSpPr>
            <a:spLocks noGrp="1"/>
          </p:cNvSpPr>
          <p:nvPr>
            <p:ph type="body" idx="4294967295"/>
          </p:nvPr>
        </p:nvSpPr>
        <p:spPr>
          <a:solidFill>
            <a:schemeClr val="bg1"/>
          </a:solidFill>
          <a:ln>
            <a:solidFill>
              <a:srgbClr val="00CCFF"/>
            </a:solidFill>
          </a:ln>
        </p:spPr>
        <p:txBody>
          <a:bodyPr/>
          <a:lstStyle/>
          <a:p>
            <a:pPr marL="365125" indent="-282575">
              <a:lnSpc>
                <a:spcPct val="140000"/>
              </a:lnSpc>
            </a:pPr>
            <a:r>
              <a:rPr lang="tr-TR" sz="2800" smtClean="0"/>
              <a:t>Oral demir tedavisi:</a:t>
            </a:r>
          </a:p>
          <a:p>
            <a:pPr marL="639763" lvl="1" indent="-236538">
              <a:lnSpc>
                <a:spcPct val="140000"/>
              </a:lnSpc>
            </a:pPr>
            <a:r>
              <a:rPr lang="tr-TR" sz="2400" b="1" smtClean="0"/>
              <a:t>Gebelerde</a:t>
            </a:r>
            <a:r>
              <a:rPr lang="tr-TR" sz="2400" smtClean="0"/>
              <a:t>;</a:t>
            </a:r>
          </a:p>
          <a:p>
            <a:pPr marL="885825" lvl="2"/>
            <a:r>
              <a:rPr lang="tr-TR" sz="2000" smtClean="0"/>
              <a:t>Anemisi </a:t>
            </a:r>
            <a:r>
              <a:rPr lang="tr-TR" sz="2000" u="sng" smtClean="0"/>
              <a:t>olmayan</a:t>
            </a:r>
            <a:r>
              <a:rPr lang="tr-TR" sz="2000" smtClean="0"/>
              <a:t> gebelere 15-30 mg/gün elementer demir verilebilir.</a:t>
            </a:r>
          </a:p>
          <a:p>
            <a:pPr marL="885825" lvl="2"/>
            <a:r>
              <a:rPr lang="tr-TR" sz="2000" smtClean="0"/>
              <a:t>Anemisi olan gebeler normal kadınlar gibi tedavi edilir.</a:t>
            </a:r>
          </a:p>
          <a:p>
            <a:pPr marL="885825" lvl="2"/>
            <a:r>
              <a:rPr lang="tr-TR" sz="2000" smtClean="0"/>
              <a:t>Gebelikte aneminin tanımlanması şu şekilde olmalıdır:</a:t>
            </a:r>
          </a:p>
          <a:p>
            <a:pPr marL="1096963" lvl="3" indent="-173038"/>
            <a:r>
              <a:rPr lang="tr-TR" sz="1800" smtClean="0"/>
              <a:t>1. trimester- hemoglobin &lt; 11g/dl</a:t>
            </a:r>
          </a:p>
          <a:p>
            <a:pPr marL="1096963" lvl="3" indent="-173038"/>
            <a:r>
              <a:rPr lang="tr-TR" sz="1800" smtClean="0"/>
              <a:t>2. trimester- hemoglobin &lt; 10,4 g/dl</a:t>
            </a:r>
          </a:p>
          <a:p>
            <a:pPr marL="1096963" lvl="3" indent="-173038"/>
            <a:r>
              <a:rPr lang="tr-TR" sz="1800" smtClean="0"/>
              <a:t>3. trimester- hemoglobin &lt; 11g/dl</a:t>
            </a:r>
          </a:p>
        </p:txBody>
      </p:sp>
    </p:spTree>
    <p:extLst>
      <p:ext uri="{BB962C8B-B14F-4D97-AF65-F5344CB8AC3E}">
        <p14:creationId xmlns:p14="http://schemas.microsoft.com/office/powerpoint/2010/main" val="3780585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idx="4294967295"/>
          </p:nvPr>
        </p:nvSpPr>
        <p:spPr bwMode="auto">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cap="none" smtClean="0">
                <a:effectLst/>
              </a:rPr>
              <a:t>Tedavi</a:t>
            </a:r>
          </a:p>
        </p:txBody>
      </p:sp>
      <p:sp>
        <p:nvSpPr>
          <p:cNvPr id="53250" name="Rectangle 3"/>
          <p:cNvSpPr>
            <a:spLocks noGrp="1"/>
          </p:cNvSpPr>
          <p:nvPr>
            <p:ph type="body" idx="4294967295"/>
          </p:nvPr>
        </p:nvSpPr>
        <p:spPr>
          <a:solidFill>
            <a:schemeClr val="bg1"/>
          </a:solidFill>
          <a:ln>
            <a:solidFill>
              <a:srgbClr val="00ADDC"/>
            </a:solidFill>
          </a:ln>
        </p:spPr>
        <p:txBody>
          <a:bodyPr wrap="square" lIns="91440" tIns="45720" rIns="91440" bIns="45720" anchor="t"/>
          <a:lstStyle/>
          <a:p>
            <a:pPr marL="365125" lvl="0" indent="-282575" algn="l" defTabSz="914400" latinLnBrk="0">
              <a:lnSpc>
                <a:spcPct val="123000"/>
              </a:lnSpc>
              <a:spcBef>
                <a:spcPts val="0"/>
              </a:spcBef>
              <a:spcAft>
                <a:spcPts val="0"/>
              </a:spcAft>
              <a:buClr>
                <a:srgbClr val="000000"/>
              </a:buClr>
              <a:buFont typeface="Calibri"/>
              <a:buChar char="•"/>
            </a:pPr>
            <a:r>
              <a:rPr lang="en-US" altLang="ko-KR" sz="3200" dirty="0" smtClean="0">
                <a:solidFill>
                  <a:srgbClr val="000000"/>
                </a:solidFill>
                <a:latin typeface="Calibri" charset="0"/>
              </a:rPr>
              <a:t>Oral demir tedavisinin yan etkileri:</a:t>
            </a:r>
            <a:endParaRPr lang="ko-KR" altLang="en-US" sz="3200" dirty="0" smtClean="0">
              <a:latin typeface="Calibri" charset="0"/>
            </a:endParaRPr>
          </a:p>
          <a:p>
            <a:pPr marL="640080" lvl="0" indent="-236855" algn="l" defTabSz="914400" latinLnBrk="0">
              <a:lnSpc>
                <a:spcPct val="123000"/>
              </a:lnSpc>
              <a:spcBef>
                <a:spcPts val="600"/>
              </a:spcBef>
              <a:spcAft>
                <a:spcPts val="0"/>
              </a:spcAft>
              <a:buClr>
                <a:srgbClr val="000000"/>
              </a:buClr>
              <a:buFont typeface="Calibri"/>
              <a:buChar char="–"/>
            </a:pPr>
            <a:r>
              <a:rPr lang="en-US" altLang="ko-KR" sz="2800" dirty="0" smtClean="0">
                <a:solidFill>
                  <a:srgbClr val="000000"/>
                </a:solidFill>
                <a:latin typeface="Calibri" charset="0"/>
              </a:rPr>
              <a:t>Gis yan etkiler daha çok görülür</a:t>
            </a:r>
            <a:endParaRPr lang="ko-KR" altLang="en-US" sz="2800" dirty="0" smtClean="0">
              <a:latin typeface="Calibri" charset="0"/>
            </a:endParaRPr>
          </a:p>
          <a:p>
            <a:pPr marL="1143000" lvl="0" indent="-228600" algn="l" defTabSz="914400" latinLnBrk="0">
              <a:lnSpc>
                <a:spcPct val="102000"/>
              </a:lnSpc>
              <a:spcBef>
                <a:spcPts val="500"/>
              </a:spcBef>
              <a:spcAft>
                <a:spcPts val="0"/>
              </a:spcAft>
              <a:buClr>
                <a:srgbClr val="000000"/>
              </a:buClr>
              <a:buFont typeface="Calibri"/>
              <a:buChar char="•"/>
            </a:pPr>
            <a:r>
              <a:rPr lang="en-US" altLang="ko-KR" sz="2400" dirty="0" smtClean="0">
                <a:solidFill>
                  <a:srgbClr val="000000"/>
                </a:solidFill>
                <a:latin typeface="Calibri" charset="0"/>
              </a:rPr>
              <a:t>Bulantı, </a:t>
            </a:r>
            <a:endParaRPr lang="ko-KR" altLang="en-US" sz="2400" dirty="0" smtClean="0">
              <a:latin typeface="Calibri" charset="0"/>
            </a:endParaRPr>
          </a:p>
          <a:p>
            <a:pPr marL="1143000" lvl="0" indent="-228600" algn="l" defTabSz="914400" latinLnBrk="0">
              <a:lnSpc>
                <a:spcPct val="102000"/>
              </a:lnSpc>
              <a:spcBef>
                <a:spcPts val="500"/>
              </a:spcBef>
              <a:spcAft>
                <a:spcPts val="0"/>
              </a:spcAft>
              <a:buClr>
                <a:srgbClr val="000000"/>
              </a:buClr>
              <a:buFont typeface="Calibri"/>
              <a:buChar char="•"/>
            </a:pPr>
            <a:r>
              <a:rPr lang="en-US" altLang="ko-KR" sz="2400" dirty="0" smtClean="0">
                <a:solidFill>
                  <a:srgbClr val="000000"/>
                </a:solidFill>
                <a:latin typeface="Calibri" charset="0"/>
              </a:rPr>
              <a:t>Kusma, </a:t>
            </a:r>
            <a:endParaRPr lang="ko-KR" altLang="en-US" sz="2400" dirty="0" smtClean="0">
              <a:latin typeface="Calibri" charset="0"/>
            </a:endParaRPr>
          </a:p>
          <a:p>
            <a:pPr marL="1143000" lvl="0" indent="-228600" algn="l" defTabSz="914400" latinLnBrk="0">
              <a:lnSpc>
                <a:spcPct val="102000"/>
              </a:lnSpc>
              <a:spcBef>
                <a:spcPts val="500"/>
              </a:spcBef>
              <a:spcAft>
                <a:spcPts val="0"/>
              </a:spcAft>
              <a:buClr>
                <a:srgbClr val="000000"/>
              </a:buClr>
              <a:buFont typeface="Calibri"/>
              <a:buChar char="•"/>
            </a:pPr>
            <a:r>
              <a:rPr lang="en-US" altLang="ko-KR" sz="2400" dirty="0" smtClean="0">
                <a:solidFill>
                  <a:srgbClr val="000000"/>
                </a:solidFill>
                <a:latin typeface="Calibri" charset="0"/>
              </a:rPr>
              <a:t>Hazımsızlık,</a:t>
            </a:r>
            <a:endParaRPr lang="ko-KR" altLang="en-US" sz="2400" dirty="0" smtClean="0">
              <a:latin typeface="Calibri" charset="0"/>
            </a:endParaRPr>
          </a:p>
          <a:p>
            <a:pPr marL="1143000" lvl="0" indent="-228600" algn="l" defTabSz="914400" latinLnBrk="0">
              <a:lnSpc>
                <a:spcPct val="102000"/>
              </a:lnSpc>
              <a:spcBef>
                <a:spcPts val="500"/>
              </a:spcBef>
              <a:spcAft>
                <a:spcPts val="0"/>
              </a:spcAft>
              <a:buClr>
                <a:srgbClr val="000000"/>
              </a:buClr>
              <a:buFont typeface="Calibri"/>
              <a:buChar char="•"/>
            </a:pPr>
            <a:r>
              <a:rPr lang="en-US" altLang="ko-KR" sz="2400" dirty="0" smtClean="0">
                <a:solidFill>
                  <a:srgbClr val="000000"/>
                </a:solidFill>
                <a:latin typeface="Calibri" charset="0"/>
              </a:rPr>
              <a:t>Kabızlık, </a:t>
            </a:r>
            <a:endParaRPr lang="ko-KR" altLang="en-US" sz="2400" dirty="0" smtClean="0">
              <a:latin typeface="Calibri" charset="0"/>
            </a:endParaRPr>
          </a:p>
          <a:p>
            <a:pPr marL="1143000" lvl="0" indent="-228600" algn="l" defTabSz="914400" latinLnBrk="0">
              <a:lnSpc>
                <a:spcPct val="102000"/>
              </a:lnSpc>
              <a:spcBef>
                <a:spcPts val="500"/>
              </a:spcBef>
              <a:spcAft>
                <a:spcPts val="0"/>
              </a:spcAft>
              <a:buClr>
                <a:srgbClr val="000000"/>
              </a:buClr>
              <a:buFont typeface="Calibri"/>
              <a:buChar char="•"/>
            </a:pPr>
            <a:r>
              <a:rPr lang="en-US" altLang="ko-KR" sz="2400" dirty="0" smtClean="0">
                <a:solidFill>
                  <a:srgbClr val="000000"/>
                </a:solidFill>
                <a:latin typeface="Calibri" charset="0"/>
              </a:rPr>
              <a:t>İshal,</a:t>
            </a:r>
            <a:endParaRPr lang="ko-KR" altLang="en-US" sz="2400" dirty="0" smtClean="0">
              <a:latin typeface="Calibri" charset="0"/>
            </a:endParaRPr>
          </a:p>
          <a:p>
            <a:pPr marL="1143000" lvl="0" indent="-228600" algn="l" defTabSz="914400" latinLnBrk="0">
              <a:lnSpc>
                <a:spcPct val="102000"/>
              </a:lnSpc>
              <a:spcBef>
                <a:spcPts val="500"/>
              </a:spcBef>
              <a:spcAft>
                <a:spcPts val="0"/>
              </a:spcAft>
              <a:buClr>
                <a:srgbClr val="000000"/>
              </a:buClr>
              <a:buFont typeface="Calibri"/>
              <a:buChar char="•"/>
            </a:pPr>
            <a:r>
              <a:rPr lang="en-US" altLang="ko-KR" sz="2400" dirty="0" smtClean="0">
                <a:solidFill>
                  <a:srgbClr val="000000"/>
                </a:solidFill>
                <a:latin typeface="Calibri" charset="0"/>
              </a:rPr>
              <a:t>Koyu renk dışkı,</a:t>
            </a:r>
            <a:endParaRPr lang="ko-KR" altLang="en-US" sz="2400" dirty="0" smtClean="0">
              <a:latin typeface="Calibri" charset="0"/>
            </a:endParaRPr>
          </a:p>
          <a:p>
            <a:pPr marL="1143000" lvl="0" indent="-228600" algn="l" defTabSz="914400" latinLnBrk="0">
              <a:lnSpc>
                <a:spcPct val="102000"/>
              </a:lnSpc>
              <a:spcBef>
                <a:spcPts val="500"/>
              </a:spcBef>
              <a:spcAft>
                <a:spcPts val="0"/>
              </a:spcAft>
              <a:buClr>
                <a:srgbClr val="000000"/>
              </a:buClr>
              <a:buFont typeface="Calibri"/>
              <a:buChar char="•"/>
            </a:pPr>
            <a:r>
              <a:rPr lang="en-US" altLang="ko-KR" sz="2400" dirty="0" smtClean="0">
                <a:solidFill>
                  <a:srgbClr val="000000"/>
                </a:solidFill>
                <a:latin typeface="Calibri" charset="0"/>
              </a:rPr>
              <a:t>Dişleri koyu renge boyama</a:t>
            </a:r>
            <a:endParaRPr lang="ko-KR" altLang="en-US" sz="2400" dirty="0" smtClean="0">
              <a:latin typeface="Calibri" charset="0"/>
            </a:endParaRPr>
          </a:p>
        </p:txBody>
      </p:sp>
    </p:spTree>
    <p:extLst>
      <p:ext uri="{BB962C8B-B14F-4D97-AF65-F5344CB8AC3E}">
        <p14:creationId xmlns:p14="http://schemas.microsoft.com/office/powerpoint/2010/main" val="3009857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idx="4294967295"/>
          </p:nvPr>
        </p:nvSpPr>
        <p:spPr bwMode="auto">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cap="none" smtClean="0">
                <a:effectLst/>
              </a:rPr>
              <a:t>Tedavi</a:t>
            </a:r>
          </a:p>
        </p:txBody>
      </p:sp>
      <p:sp>
        <p:nvSpPr>
          <p:cNvPr id="54274" name="Rectangle 3"/>
          <p:cNvSpPr>
            <a:spLocks noGrp="1"/>
          </p:cNvSpPr>
          <p:nvPr>
            <p:ph type="body" idx="4294967295"/>
          </p:nvPr>
        </p:nvSpPr>
        <p:spPr>
          <a:solidFill>
            <a:schemeClr val="bg1"/>
          </a:solidFill>
          <a:ln>
            <a:solidFill>
              <a:srgbClr val="00ADDC"/>
            </a:solidFill>
          </a:ln>
        </p:spPr>
        <p:txBody>
          <a:bodyPr wrap="square" lIns="91440" tIns="45720" rIns="91440" bIns="45720" anchor="t"/>
          <a:lstStyle/>
          <a:p>
            <a:pPr marL="365125" lvl="0" indent="-282575" algn="l" defTabSz="914400" latinLnBrk="0">
              <a:lnSpc>
                <a:spcPct val="102000"/>
              </a:lnSpc>
              <a:spcBef>
                <a:spcPts val="0"/>
              </a:spcBef>
              <a:spcAft>
                <a:spcPts val="0"/>
              </a:spcAft>
              <a:buClr>
                <a:srgbClr val="000000"/>
              </a:buClr>
              <a:buFont typeface="Calibri"/>
              <a:buChar char="•"/>
            </a:pPr>
            <a:r>
              <a:rPr lang="en-US" altLang="ko-KR" sz="3200" dirty="0" smtClean="0">
                <a:solidFill>
                  <a:srgbClr val="000000"/>
                </a:solidFill>
                <a:latin typeface="Calibri" charset="0"/>
              </a:rPr>
              <a:t>Oral demir tedavisi:</a:t>
            </a:r>
            <a:endParaRPr lang="ko-KR" altLang="en-US" sz="3200" dirty="0" smtClean="0">
              <a:latin typeface="Calibri" charset="0"/>
            </a:endParaRPr>
          </a:p>
          <a:p>
            <a:pPr marL="640080" lvl="0" indent="-236855" algn="l" defTabSz="914400" latinLnBrk="0">
              <a:lnSpc>
                <a:spcPct val="102000"/>
              </a:lnSpc>
              <a:spcBef>
                <a:spcPts val="600"/>
              </a:spcBef>
              <a:spcAft>
                <a:spcPts val="0"/>
              </a:spcAft>
              <a:buClr>
                <a:srgbClr val="000000"/>
              </a:buClr>
              <a:buFont typeface="Calibri"/>
              <a:buChar char="–"/>
            </a:pPr>
            <a:r>
              <a:rPr lang="en-US" altLang="ko-KR" sz="2800" dirty="0" smtClean="0">
                <a:solidFill>
                  <a:srgbClr val="000000"/>
                </a:solidFill>
                <a:latin typeface="Calibri" charset="0"/>
              </a:rPr>
              <a:t>Tahammülsüzlük varsa</a:t>
            </a:r>
            <a:endParaRPr lang="ko-KR" altLang="en-US" sz="2800" dirty="0" smtClean="0">
              <a:latin typeface="Calibri" charset="0"/>
            </a:endParaRPr>
          </a:p>
          <a:p>
            <a:pPr marL="1143000" lvl="0" indent="-228600" algn="l" defTabSz="914400" latinLnBrk="0">
              <a:lnSpc>
                <a:spcPct val="102000"/>
              </a:lnSpc>
              <a:spcBef>
                <a:spcPts val="500"/>
              </a:spcBef>
              <a:spcAft>
                <a:spcPts val="0"/>
              </a:spcAft>
              <a:buClr>
                <a:srgbClr val="000000"/>
              </a:buClr>
              <a:buFont typeface="Calibri"/>
              <a:buChar char="•"/>
            </a:pPr>
            <a:r>
              <a:rPr lang="en-US" altLang="ko-KR" sz="2400" dirty="0" smtClean="0">
                <a:solidFill>
                  <a:srgbClr val="000000"/>
                </a:solidFill>
                <a:latin typeface="Calibri" charset="0"/>
              </a:rPr>
              <a:t>Tedaviye düşük dozla başlanır</a:t>
            </a:r>
            <a:endParaRPr lang="ko-KR" altLang="en-US" sz="2400" dirty="0" smtClean="0">
              <a:latin typeface="Calibri" charset="0"/>
            </a:endParaRPr>
          </a:p>
          <a:p>
            <a:pPr marL="1143000" lvl="0" indent="-228600" algn="l" defTabSz="914400" latinLnBrk="0">
              <a:lnSpc>
                <a:spcPct val="102000"/>
              </a:lnSpc>
              <a:spcBef>
                <a:spcPts val="500"/>
              </a:spcBef>
              <a:spcAft>
                <a:spcPts val="0"/>
              </a:spcAft>
              <a:buClr>
                <a:srgbClr val="000000"/>
              </a:buClr>
              <a:buFont typeface="Calibri"/>
              <a:buChar char="•"/>
            </a:pPr>
            <a:r>
              <a:rPr lang="en-US" altLang="ko-KR" sz="2400" dirty="0" smtClean="0">
                <a:solidFill>
                  <a:srgbClr val="000000"/>
                </a:solidFill>
                <a:latin typeface="Calibri" charset="0"/>
              </a:rPr>
              <a:t>4-5 gün içinde giderek dozu arttırılır</a:t>
            </a:r>
            <a:endParaRPr lang="ko-KR" altLang="en-US" sz="2400" dirty="0" smtClean="0">
              <a:latin typeface="Calibri" charset="0"/>
            </a:endParaRPr>
          </a:p>
          <a:p>
            <a:pPr marL="1143000" lvl="0" indent="-228600" algn="l" defTabSz="914400" latinLnBrk="0">
              <a:lnSpc>
                <a:spcPct val="102000"/>
              </a:lnSpc>
              <a:spcBef>
                <a:spcPts val="500"/>
              </a:spcBef>
              <a:spcAft>
                <a:spcPts val="0"/>
              </a:spcAft>
              <a:buClr>
                <a:srgbClr val="000000"/>
              </a:buClr>
              <a:buFont typeface="Calibri"/>
              <a:buChar char="•"/>
            </a:pPr>
            <a:r>
              <a:rPr lang="en-US" altLang="ko-KR" sz="2400" dirty="0" smtClean="0">
                <a:solidFill>
                  <a:srgbClr val="000000"/>
                </a:solidFill>
                <a:latin typeface="Calibri" charset="0"/>
              </a:rPr>
              <a:t>Bölünmüş dozlarda veya </a:t>
            </a:r>
            <a:endParaRPr lang="ko-KR" altLang="en-US" sz="2400" dirty="0" smtClean="0">
              <a:latin typeface="Calibri" charset="0"/>
            </a:endParaRPr>
          </a:p>
          <a:p>
            <a:pPr marL="1143000" lvl="0" indent="-228600" algn="l" defTabSz="914400" latinLnBrk="0">
              <a:lnSpc>
                <a:spcPct val="102000"/>
              </a:lnSpc>
              <a:spcBef>
                <a:spcPts val="500"/>
              </a:spcBef>
              <a:spcAft>
                <a:spcPts val="0"/>
              </a:spcAft>
              <a:buClr>
                <a:srgbClr val="000000"/>
              </a:buClr>
              <a:buFont typeface="Calibri"/>
              <a:buChar char="•"/>
            </a:pPr>
            <a:r>
              <a:rPr lang="en-US" altLang="ko-KR" sz="2400" dirty="0" smtClean="0">
                <a:solidFill>
                  <a:srgbClr val="000000"/>
                </a:solidFill>
                <a:latin typeface="Calibri" charset="0"/>
              </a:rPr>
              <a:t>En düşük dozda veya </a:t>
            </a:r>
            <a:endParaRPr lang="ko-KR" altLang="en-US" sz="2400" dirty="0" smtClean="0">
              <a:latin typeface="Calibri" charset="0"/>
            </a:endParaRPr>
          </a:p>
          <a:p>
            <a:pPr marL="1143000" lvl="0" indent="-228600" algn="l" defTabSz="914400" latinLnBrk="0">
              <a:lnSpc>
                <a:spcPct val="102000"/>
              </a:lnSpc>
              <a:spcBef>
                <a:spcPts val="500"/>
              </a:spcBef>
              <a:spcAft>
                <a:spcPts val="0"/>
              </a:spcAft>
              <a:buClr>
                <a:srgbClr val="000000"/>
              </a:buClr>
              <a:buFont typeface="Calibri"/>
              <a:buChar char="•"/>
            </a:pPr>
            <a:r>
              <a:rPr lang="en-US" altLang="ko-KR" sz="2400" dirty="0" smtClean="0">
                <a:solidFill>
                  <a:srgbClr val="000000"/>
                </a:solidFill>
                <a:latin typeface="Calibri" charset="0"/>
              </a:rPr>
              <a:t>Gıdalarla verilebilir.</a:t>
            </a:r>
            <a:endParaRPr lang="ko-KR" altLang="en-US" sz="2400" dirty="0" smtClean="0">
              <a:latin typeface="Calibri" charset="0"/>
            </a:endParaRPr>
          </a:p>
          <a:p>
            <a:pPr marL="1600200" lvl="0" indent="-228600" algn="l" defTabSz="914400" latinLnBrk="0">
              <a:lnSpc>
                <a:spcPct val="102000"/>
              </a:lnSpc>
              <a:spcBef>
                <a:spcPts val="400"/>
              </a:spcBef>
              <a:spcAft>
                <a:spcPts val="0"/>
              </a:spcAft>
              <a:buClr>
                <a:srgbClr val="000000"/>
              </a:buClr>
              <a:buFont typeface="Calibri"/>
              <a:buChar char="–"/>
            </a:pPr>
            <a:r>
              <a:rPr lang="en-US" altLang="ko-KR" sz="2000" dirty="0" smtClean="0">
                <a:solidFill>
                  <a:srgbClr val="000000"/>
                </a:solidFill>
                <a:latin typeface="Calibri" charset="0"/>
              </a:rPr>
              <a:t>Meyve suyu veya su ile seyrelterek</a:t>
            </a:r>
            <a:endParaRPr lang="ko-KR" altLang="en-US" sz="2000" dirty="0" smtClean="0">
              <a:latin typeface="Calibri" charset="0"/>
            </a:endParaRPr>
          </a:p>
          <a:p>
            <a:pPr marL="1600200" lvl="0" indent="-228600" algn="l" defTabSz="914400" latinLnBrk="0">
              <a:lnSpc>
                <a:spcPct val="102000"/>
              </a:lnSpc>
              <a:spcBef>
                <a:spcPts val="400"/>
              </a:spcBef>
              <a:spcAft>
                <a:spcPts val="0"/>
              </a:spcAft>
              <a:buClr>
                <a:srgbClr val="000000"/>
              </a:buClr>
              <a:buFont typeface="Calibri"/>
              <a:buChar char="–"/>
            </a:pPr>
            <a:r>
              <a:rPr lang="en-US" altLang="ko-KR" sz="2000" dirty="0" smtClean="0">
                <a:solidFill>
                  <a:srgbClr val="000000"/>
                </a:solidFill>
                <a:latin typeface="Calibri" charset="0"/>
              </a:rPr>
              <a:t>Asitli meyve suları veya C vitamini emilimi artırır.</a:t>
            </a:r>
            <a:endParaRPr lang="ko-KR" altLang="en-US" sz="2000" dirty="0" smtClean="0">
              <a:latin typeface="Calibri" charset="0"/>
            </a:endParaRPr>
          </a:p>
        </p:txBody>
      </p:sp>
    </p:spTree>
    <p:extLst>
      <p:ext uri="{BB962C8B-B14F-4D97-AF65-F5344CB8AC3E}">
        <p14:creationId xmlns:p14="http://schemas.microsoft.com/office/powerpoint/2010/main" val="42703469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p:cNvSpPr>
          <p:nvPr>
            <p:ph type="title" idx="4294967295"/>
          </p:nvPr>
        </p:nvSpPr>
        <p:spPr bwMode="auto">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cap="none" smtClean="0">
                <a:effectLst/>
              </a:rPr>
              <a:t>Tedavi</a:t>
            </a:r>
          </a:p>
        </p:txBody>
      </p:sp>
      <p:sp>
        <p:nvSpPr>
          <p:cNvPr id="55298" name="Rectangle 3"/>
          <p:cNvSpPr>
            <a:spLocks noGrp="1"/>
          </p:cNvSpPr>
          <p:nvPr>
            <p:ph type="body" idx="4294967295"/>
          </p:nvPr>
        </p:nvSpPr>
        <p:spPr>
          <a:solidFill>
            <a:schemeClr val="bg1"/>
          </a:solidFill>
          <a:ln>
            <a:solidFill>
              <a:srgbClr val="00ADDC"/>
            </a:solidFill>
          </a:ln>
        </p:spPr>
        <p:txBody>
          <a:bodyPr>
            <a:normAutofit lnSpcReduction="10000"/>
          </a:bodyPr>
          <a:lstStyle/>
          <a:p>
            <a:pPr marL="365125" indent="-282575"/>
            <a:r>
              <a:rPr lang="tr-TR" dirty="0" smtClean="0"/>
              <a:t>Oral demir tedavisi:</a:t>
            </a:r>
          </a:p>
          <a:p>
            <a:pPr marL="639763" lvl="1" indent="-236538"/>
            <a:r>
              <a:rPr lang="tr-TR" dirty="0" smtClean="0"/>
              <a:t>Demir emilimi, </a:t>
            </a:r>
          </a:p>
          <a:p>
            <a:pPr lvl="2"/>
            <a:r>
              <a:rPr lang="tr-TR" dirty="0" smtClean="0"/>
              <a:t>Antiasitler, </a:t>
            </a:r>
          </a:p>
          <a:p>
            <a:pPr lvl="2"/>
            <a:r>
              <a:rPr lang="tr-TR" dirty="0" smtClean="0"/>
              <a:t>Proton pompa inhibitörleri,</a:t>
            </a:r>
          </a:p>
          <a:p>
            <a:pPr lvl="2"/>
            <a:r>
              <a:rPr lang="tr-TR" dirty="0" smtClean="0"/>
              <a:t>Histamin 2 reseptör antagonistleri,</a:t>
            </a:r>
          </a:p>
          <a:p>
            <a:pPr lvl="2"/>
            <a:r>
              <a:rPr lang="tr-TR" dirty="0" smtClean="0"/>
              <a:t>Multivitaminler,</a:t>
            </a:r>
          </a:p>
          <a:p>
            <a:pPr lvl="2"/>
            <a:r>
              <a:rPr lang="tr-TR" dirty="0" smtClean="0"/>
              <a:t>Alüminyum,</a:t>
            </a:r>
          </a:p>
          <a:p>
            <a:pPr lvl="2"/>
            <a:r>
              <a:rPr lang="tr-TR" dirty="0" smtClean="0"/>
              <a:t>Magnezyum, </a:t>
            </a:r>
          </a:p>
          <a:p>
            <a:pPr lvl="2"/>
            <a:r>
              <a:rPr lang="tr-TR" dirty="0" smtClean="0"/>
              <a:t>Kalsiyum veya </a:t>
            </a:r>
          </a:p>
          <a:p>
            <a:pPr lvl="2"/>
            <a:r>
              <a:rPr lang="tr-TR" dirty="0" smtClean="0"/>
              <a:t>Çinko ile alınıca </a:t>
            </a:r>
            <a:r>
              <a:rPr lang="tr-TR" dirty="0" smtClean="0">
                <a:solidFill>
                  <a:srgbClr val="FF0000"/>
                </a:solidFill>
              </a:rPr>
              <a:t>azalır</a:t>
            </a:r>
            <a:r>
              <a:rPr lang="tr-TR" dirty="0" smtClean="0"/>
              <a:t>.</a:t>
            </a:r>
          </a:p>
        </p:txBody>
      </p:sp>
    </p:spTree>
    <p:extLst>
      <p:ext uri="{BB962C8B-B14F-4D97-AF65-F5344CB8AC3E}">
        <p14:creationId xmlns:p14="http://schemas.microsoft.com/office/powerpoint/2010/main" val="4153196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71500" y="214313"/>
            <a:ext cx="8243888" cy="1100137"/>
          </a:xfrm>
        </p:spPr>
        <p:txBody>
          <a:bodyPr>
            <a:noAutofit/>
          </a:bodyPr>
          <a:lstStyle/>
          <a:p>
            <a:pPr eaLnBrk="1" fontAlgn="auto" hangingPunct="1">
              <a:spcAft>
                <a:spcPts val="0"/>
              </a:spcAft>
              <a:defRPr/>
            </a:pPr>
            <a:r>
              <a:rPr lang="tr-TR" altLang="en-US" b="1" dirty="0" smtClean="0">
                <a:solidFill>
                  <a:srgbClr val="990000"/>
                </a:solidFill>
                <a:effectLst/>
              </a:rPr>
              <a:t>ERİTROPOEZ İÇİN GEREKLİ ELEMANLAR</a:t>
            </a:r>
            <a:endParaRPr lang="en-US" altLang="en-US" b="1" dirty="0" smtClean="0">
              <a:solidFill>
                <a:srgbClr val="990000"/>
              </a:solidFill>
              <a:effectLst/>
            </a:endParaRPr>
          </a:p>
        </p:txBody>
      </p:sp>
      <p:sp>
        <p:nvSpPr>
          <p:cNvPr id="10243" name="Rectangle 3"/>
          <p:cNvSpPr>
            <a:spLocks noGrp="1" noChangeArrowheads="1"/>
          </p:cNvSpPr>
          <p:nvPr>
            <p:ph type="body" idx="1"/>
          </p:nvPr>
        </p:nvSpPr>
        <p:spPr>
          <a:xfrm>
            <a:off x="539750" y="1500505"/>
            <a:ext cx="8229600" cy="4643120"/>
          </a:xfrm>
        </p:spPr>
        <p:txBody>
          <a:bodyPr wrap="square" lIns="91440" tIns="45720" rIns="91440" bIns="45720" anchor="t"/>
          <a:lstStyle/>
          <a:p>
            <a:pPr marL="342900" lvl="0" indent="-342900" algn="l" defTabSz="914400" latinLnBrk="0">
              <a:lnSpc>
                <a:spcPct val="157000"/>
              </a:lnSpc>
              <a:spcBef>
                <a:spcPts val="0"/>
              </a:spcBef>
              <a:spcAft>
                <a:spcPts val="0"/>
              </a:spcAft>
              <a:buClr>
                <a:srgbClr val="0000FF"/>
              </a:buClr>
              <a:buFont typeface="Wingdings 2"/>
              <a:buChar char="Ò"/>
            </a:pPr>
            <a:r>
              <a:rPr lang="en-US" altLang="ko-KR" sz="2400" b="1" dirty="0" smtClean="0">
                <a:solidFill>
                  <a:srgbClr val="0000FF"/>
                </a:solidFill>
                <a:latin typeface="Calibri" charset="0"/>
              </a:rPr>
              <a:t> Erythropoietin</a:t>
            </a:r>
            <a:endParaRPr lang="ko-KR" altLang="en-US" sz="2400" b="1" dirty="0" smtClean="0">
              <a:latin typeface="Calibri" charset="0"/>
            </a:endParaRPr>
          </a:p>
          <a:p>
            <a:pPr marL="342900" lvl="0" indent="-342900" algn="l" defTabSz="914400" latinLnBrk="0">
              <a:lnSpc>
                <a:spcPct val="157000"/>
              </a:lnSpc>
              <a:spcBef>
                <a:spcPts val="500"/>
              </a:spcBef>
              <a:spcAft>
                <a:spcPts val="0"/>
              </a:spcAft>
              <a:buClr>
                <a:srgbClr val="0000FF"/>
              </a:buClr>
              <a:buFont typeface="Wingdings 2"/>
              <a:buChar char="Ò"/>
            </a:pPr>
            <a:r>
              <a:rPr lang="en-US" altLang="ko-KR" sz="2400" b="1" dirty="0" smtClean="0">
                <a:solidFill>
                  <a:srgbClr val="0000FF"/>
                </a:solidFill>
                <a:latin typeface="Calibri" charset="0"/>
              </a:rPr>
              <a:t> Demir</a:t>
            </a:r>
            <a:endParaRPr lang="ko-KR" altLang="en-US" sz="2400" b="1" dirty="0" smtClean="0">
              <a:latin typeface="Calibri" charset="0"/>
            </a:endParaRPr>
          </a:p>
          <a:p>
            <a:pPr marL="342900" lvl="0" indent="-342900" algn="l" defTabSz="914400" latinLnBrk="0">
              <a:lnSpc>
                <a:spcPct val="157000"/>
              </a:lnSpc>
              <a:spcBef>
                <a:spcPts val="500"/>
              </a:spcBef>
              <a:spcAft>
                <a:spcPts val="0"/>
              </a:spcAft>
              <a:buClr>
                <a:srgbClr val="0000FF"/>
              </a:buClr>
              <a:buFont typeface="Wingdings 2"/>
              <a:buChar char="Ò"/>
            </a:pPr>
            <a:r>
              <a:rPr lang="en-US" altLang="ko-KR" sz="2400" b="1" dirty="0" smtClean="0">
                <a:solidFill>
                  <a:srgbClr val="0000FF"/>
                </a:solidFill>
                <a:latin typeface="Calibri" charset="0"/>
              </a:rPr>
              <a:t> Vitamin B</a:t>
            </a:r>
            <a:r>
              <a:rPr lang="en-US" altLang="ko-KR" sz="2400" b="1" baseline="-25000" dirty="0" smtClean="0">
                <a:solidFill>
                  <a:srgbClr val="0000FF"/>
                </a:solidFill>
                <a:latin typeface="Calibri" charset="0"/>
              </a:rPr>
              <a:t>12</a:t>
            </a:r>
            <a:r>
              <a:rPr lang="en-US" altLang="ko-KR" sz="2400" b="1" dirty="0" smtClean="0">
                <a:solidFill>
                  <a:srgbClr val="0000FF"/>
                </a:solidFill>
                <a:latin typeface="Calibri" charset="0"/>
              </a:rPr>
              <a:t> </a:t>
            </a:r>
            <a:r>
              <a:rPr lang="en-US" altLang="ko-KR" sz="1800" b="1" dirty="0" smtClean="0">
                <a:solidFill>
                  <a:srgbClr val="0000FF"/>
                </a:solidFill>
                <a:latin typeface="Calibri" charset="0"/>
              </a:rPr>
              <a:t>(cyanocobalamin)</a:t>
            </a:r>
            <a:endParaRPr lang="ko-KR" altLang="en-US" sz="1800" b="1" dirty="0" smtClean="0">
              <a:latin typeface="Calibri" charset="0"/>
            </a:endParaRPr>
          </a:p>
          <a:p>
            <a:pPr marL="342900" lvl="0" indent="-342900" algn="l" defTabSz="914400" latinLnBrk="0">
              <a:lnSpc>
                <a:spcPct val="157000"/>
              </a:lnSpc>
              <a:spcBef>
                <a:spcPts val="500"/>
              </a:spcBef>
              <a:spcAft>
                <a:spcPts val="0"/>
              </a:spcAft>
              <a:buClr>
                <a:srgbClr val="0000FF"/>
              </a:buClr>
              <a:buFont typeface="Wingdings 2"/>
              <a:buChar char="Ò"/>
            </a:pPr>
            <a:r>
              <a:rPr lang="en-US" altLang="ko-KR" sz="2400" b="1" dirty="0" smtClean="0">
                <a:solidFill>
                  <a:srgbClr val="0000FF"/>
                </a:solidFill>
                <a:latin typeface="Calibri" charset="0"/>
              </a:rPr>
              <a:t> Folic Acid (folate)</a:t>
            </a:r>
            <a:endParaRPr lang="ko-KR" altLang="en-US" sz="2400" b="1" dirty="0" smtClean="0">
              <a:latin typeface="Calibri" charset="0"/>
            </a:endParaRPr>
          </a:p>
          <a:p>
            <a:pPr marL="342900" lvl="0" indent="-342900" algn="l" defTabSz="914400" latinLnBrk="0">
              <a:lnSpc>
                <a:spcPct val="157000"/>
              </a:lnSpc>
              <a:spcBef>
                <a:spcPts val="500"/>
              </a:spcBef>
              <a:spcAft>
                <a:spcPts val="0"/>
              </a:spcAft>
              <a:buClr>
                <a:srgbClr val="0000FF"/>
              </a:buClr>
              <a:buFont typeface="Wingdings 2"/>
              <a:buChar char="Ò"/>
            </a:pPr>
            <a:r>
              <a:rPr lang="en-US" altLang="ko-KR" sz="2400" b="1" dirty="0" smtClean="0">
                <a:solidFill>
                  <a:srgbClr val="0000FF"/>
                </a:solidFill>
                <a:latin typeface="Calibri" charset="0"/>
              </a:rPr>
              <a:t>Ascorbic acid (Vitamin C)</a:t>
            </a:r>
            <a:endParaRPr lang="ko-KR" altLang="en-US" sz="2400" b="1" dirty="0" smtClean="0">
              <a:latin typeface="Calibri" charset="0"/>
            </a:endParaRPr>
          </a:p>
          <a:p>
            <a:pPr marL="342900" lvl="0" indent="-342900" algn="l" defTabSz="914400" latinLnBrk="0">
              <a:lnSpc>
                <a:spcPct val="157000"/>
              </a:lnSpc>
              <a:spcBef>
                <a:spcPts val="500"/>
              </a:spcBef>
              <a:spcAft>
                <a:spcPts val="0"/>
              </a:spcAft>
              <a:buClr>
                <a:srgbClr val="0000FF"/>
              </a:buClr>
              <a:buFont typeface="Wingdings 2"/>
              <a:buChar char="Ò"/>
            </a:pPr>
            <a:r>
              <a:rPr lang="en-US" altLang="ko-KR" sz="2400" b="1" dirty="0" smtClean="0">
                <a:solidFill>
                  <a:srgbClr val="0000FF"/>
                </a:solidFill>
                <a:latin typeface="Calibri" charset="0"/>
              </a:rPr>
              <a:t>Pyridoxine (Vitamin B</a:t>
            </a:r>
            <a:r>
              <a:rPr lang="en-US" altLang="ko-KR" sz="2400" b="1" baseline="-25000" dirty="0" smtClean="0">
                <a:solidFill>
                  <a:srgbClr val="0000FF"/>
                </a:solidFill>
                <a:latin typeface="Calibri" charset="0"/>
              </a:rPr>
              <a:t>6</a:t>
            </a:r>
            <a:r>
              <a:rPr lang="en-US" altLang="ko-KR" sz="2400" b="1" dirty="0" smtClean="0">
                <a:solidFill>
                  <a:srgbClr val="0000FF"/>
                </a:solidFill>
                <a:latin typeface="Calibri" charset="0"/>
              </a:rPr>
              <a:t>)</a:t>
            </a:r>
            <a:endParaRPr lang="ko-KR" altLang="en-US" sz="2400" b="1" dirty="0" smtClean="0">
              <a:latin typeface="Calibri" charset="0"/>
            </a:endParaRPr>
          </a:p>
          <a:p>
            <a:pPr marL="342900" lvl="0" indent="-342900" algn="l" defTabSz="914400" latinLnBrk="0">
              <a:lnSpc>
                <a:spcPct val="157000"/>
              </a:lnSpc>
              <a:spcBef>
                <a:spcPts val="500"/>
              </a:spcBef>
              <a:spcAft>
                <a:spcPts val="0"/>
              </a:spcAft>
              <a:buClr>
                <a:srgbClr val="0000FF"/>
              </a:buClr>
              <a:buFont typeface="Wingdings 2"/>
              <a:buChar char="Ò"/>
            </a:pPr>
            <a:r>
              <a:rPr lang="en-US" altLang="ko-KR" sz="2400" b="1" dirty="0" smtClean="0">
                <a:solidFill>
                  <a:srgbClr val="0000FF"/>
                </a:solidFill>
                <a:latin typeface="Calibri" charset="0"/>
              </a:rPr>
              <a:t>Amino acids</a:t>
            </a:r>
            <a:endParaRPr lang="ko-KR" altLang="en-US" sz="2400" b="1" dirty="0" smtClean="0">
              <a:latin typeface="Calibri" charset="0"/>
            </a:endParaRPr>
          </a:p>
        </p:txBody>
      </p:sp>
    </p:spTree>
    <p:extLst>
      <p:ext uri="{BB962C8B-B14F-4D97-AF65-F5344CB8AC3E}">
        <p14:creationId xmlns:p14="http://schemas.microsoft.com/office/powerpoint/2010/main" val="6216107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bwMode="auto">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cap="none" smtClean="0">
                <a:effectLst/>
              </a:rPr>
              <a:t>Tedavi</a:t>
            </a:r>
          </a:p>
        </p:txBody>
      </p:sp>
      <p:sp>
        <p:nvSpPr>
          <p:cNvPr id="56322" name="Rectangle 3"/>
          <p:cNvSpPr>
            <a:spLocks noGrp="1"/>
          </p:cNvSpPr>
          <p:nvPr>
            <p:ph type="body" idx="4294967295"/>
          </p:nvPr>
        </p:nvSpPr>
        <p:spPr>
          <a:solidFill>
            <a:schemeClr val="bg1"/>
          </a:solidFill>
          <a:ln>
            <a:solidFill>
              <a:srgbClr val="00ADDC"/>
            </a:solidFill>
          </a:ln>
        </p:spPr>
        <p:txBody>
          <a:bodyPr/>
          <a:lstStyle/>
          <a:p>
            <a:pPr marL="365125" indent="-282575"/>
            <a:r>
              <a:rPr lang="tr-TR" dirty="0" smtClean="0"/>
              <a:t>Oral demir tedavisi:</a:t>
            </a:r>
          </a:p>
          <a:p>
            <a:pPr marL="639763" lvl="1" indent="-236538"/>
            <a:r>
              <a:rPr lang="tr-TR" dirty="0" smtClean="0"/>
              <a:t>Demir;</a:t>
            </a:r>
          </a:p>
          <a:p>
            <a:pPr lvl="2"/>
            <a:r>
              <a:rPr lang="tr-TR" dirty="0" smtClean="0"/>
              <a:t>Bifosfonatlar, </a:t>
            </a:r>
          </a:p>
          <a:p>
            <a:pPr lvl="2"/>
            <a:r>
              <a:rPr lang="tr-TR" dirty="0" smtClean="0"/>
              <a:t>Tetrasiklin,</a:t>
            </a:r>
          </a:p>
          <a:p>
            <a:pPr lvl="2"/>
            <a:r>
              <a:rPr lang="tr-TR" dirty="0" smtClean="0"/>
              <a:t>Kinolon, </a:t>
            </a:r>
          </a:p>
          <a:p>
            <a:pPr lvl="2"/>
            <a:r>
              <a:rPr lang="tr-TR" dirty="0" smtClean="0"/>
              <a:t>Levodopa, </a:t>
            </a:r>
          </a:p>
          <a:p>
            <a:pPr lvl="2"/>
            <a:r>
              <a:rPr lang="tr-TR" dirty="0" smtClean="0"/>
              <a:t>Metildopa, </a:t>
            </a:r>
          </a:p>
          <a:p>
            <a:pPr lvl="2"/>
            <a:r>
              <a:rPr lang="tr-TR" dirty="0" smtClean="0"/>
              <a:t>Levotiroksin, </a:t>
            </a:r>
          </a:p>
          <a:p>
            <a:pPr lvl="2"/>
            <a:r>
              <a:rPr lang="tr-TR" dirty="0" smtClean="0"/>
              <a:t>Penisillamin gibi </a:t>
            </a:r>
            <a:r>
              <a:rPr lang="tr-TR" dirty="0" smtClean="0">
                <a:solidFill>
                  <a:srgbClr val="FF0000"/>
                </a:solidFill>
              </a:rPr>
              <a:t>ilaçların emilimini azaltır</a:t>
            </a:r>
            <a:r>
              <a:rPr lang="tr-TR" dirty="0" smtClean="0"/>
              <a:t>.</a:t>
            </a:r>
          </a:p>
        </p:txBody>
      </p:sp>
    </p:spTree>
    <p:extLst>
      <p:ext uri="{BB962C8B-B14F-4D97-AF65-F5344CB8AC3E}">
        <p14:creationId xmlns:p14="http://schemas.microsoft.com/office/powerpoint/2010/main" val="25521572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p:cNvSpPr>
          <p:nvPr>
            <p:ph type="title" idx="4294967295"/>
          </p:nvPr>
        </p:nvSpPr>
        <p:spPr bwMode="auto">
          <a:solidFill>
            <a:schemeClr val="bg1"/>
          </a:solidFill>
          <a:ln>
            <a:solidFill>
              <a:srgbClr val="00CCFF"/>
            </a:solidFill>
            <a:miter lim="800000"/>
            <a:headEnd/>
            <a:tailEnd/>
          </a:ln>
        </p:spPr>
        <p:txBody>
          <a:bodyPr wrap="square" lIns="91440" tIns="45720" rIns="91440" bIns="45720" numCol="1" anchorCtr="0" compatLnSpc="1">
            <a:prstTxWarp prst="textNoShape">
              <a:avLst/>
            </a:prstTxWarp>
          </a:bodyPr>
          <a:lstStyle/>
          <a:p>
            <a:pPr algn="ctr"/>
            <a:r>
              <a:rPr lang="tr-TR" cap="none" smtClean="0">
                <a:effectLst/>
              </a:rPr>
              <a:t>Tedavi</a:t>
            </a:r>
          </a:p>
        </p:txBody>
      </p:sp>
      <p:sp>
        <p:nvSpPr>
          <p:cNvPr id="57346" name="Rectangle 3"/>
          <p:cNvSpPr>
            <a:spLocks noGrp="1"/>
          </p:cNvSpPr>
          <p:nvPr>
            <p:ph type="body" idx="4294967295"/>
          </p:nvPr>
        </p:nvSpPr>
        <p:spPr>
          <a:xfrm>
            <a:off x="304800" y="1554163"/>
            <a:ext cx="8515350" cy="4827587"/>
          </a:xfrm>
          <a:solidFill>
            <a:schemeClr val="bg1"/>
          </a:solidFill>
          <a:ln>
            <a:solidFill>
              <a:srgbClr val="00CCFF"/>
            </a:solidFill>
          </a:ln>
        </p:spPr>
        <p:txBody>
          <a:bodyPr/>
          <a:lstStyle/>
          <a:p>
            <a:pPr marL="365125" indent="-282575"/>
            <a:r>
              <a:rPr lang="tr-TR" smtClean="0"/>
              <a:t>Ferröz (Fe++) demir tercih edilmeli</a:t>
            </a:r>
          </a:p>
          <a:p>
            <a:pPr marL="639763" lvl="1" indent="-236538"/>
            <a:r>
              <a:rPr lang="tr-TR" smtClean="0"/>
              <a:t>Emilimi daha iyi</a:t>
            </a:r>
          </a:p>
          <a:p>
            <a:pPr marL="639763" lvl="1" indent="-236538"/>
            <a:r>
              <a:rPr lang="tr-TR" smtClean="0"/>
              <a:t>Daha etkili</a:t>
            </a:r>
          </a:p>
          <a:p>
            <a:pPr marL="639763" lvl="1" indent="-236538"/>
            <a:r>
              <a:rPr lang="tr-TR" smtClean="0"/>
              <a:t>Daha ucuz</a:t>
            </a:r>
          </a:p>
          <a:p>
            <a:pPr marL="639763" lvl="1" indent="-236538"/>
            <a:r>
              <a:rPr lang="tr-TR" smtClean="0"/>
              <a:t>Ama yan etkileri daha fazla</a:t>
            </a:r>
          </a:p>
          <a:p>
            <a:pPr marL="885825" lvl="2"/>
            <a:r>
              <a:rPr lang="tr-TR" smtClean="0"/>
              <a:t>GİS-Tolerasyonu az</a:t>
            </a:r>
          </a:p>
          <a:p>
            <a:pPr marL="365125" indent="-282575"/>
            <a:r>
              <a:rPr lang="tr-TR" smtClean="0"/>
              <a:t>Tolere edilemiyorsa</a:t>
            </a:r>
          </a:p>
          <a:p>
            <a:pPr marL="639763" lvl="1" indent="-236538"/>
            <a:r>
              <a:rPr lang="tr-TR" smtClean="0"/>
              <a:t>Enterik formlar</a:t>
            </a:r>
          </a:p>
          <a:p>
            <a:pPr marL="639763" lvl="1" indent="-236538"/>
            <a:r>
              <a:rPr lang="tr-TR" smtClean="0"/>
              <a:t>Ferrik (Fe+++) demir</a:t>
            </a:r>
          </a:p>
        </p:txBody>
      </p:sp>
    </p:spTree>
    <p:extLst>
      <p:ext uri="{BB962C8B-B14F-4D97-AF65-F5344CB8AC3E}">
        <p14:creationId xmlns:p14="http://schemas.microsoft.com/office/powerpoint/2010/main" val="329793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idx="4294967295"/>
          </p:nvPr>
        </p:nvSpPr>
        <p:spPr bwMode="auto">
          <a:solidFill>
            <a:schemeClr val="bg1"/>
          </a:solidFill>
          <a:ln>
            <a:solidFill>
              <a:srgbClr val="00CCFF"/>
            </a:solidFill>
            <a:miter lim="800000"/>
            <a:headEnd/>
            <a:tailEnd/>
          </a:ln>
        </p:spPr>
        <p:txBody>
          <a:bodyPr wrap="square" lIns="91440" tIns="45720" rIns="91440" bIns="45720" numCol="1" anchorCtr="0" compatLnSpc="1">
            <a:prstTxWarp prst="textNoShape">
              <a:avLst/>
            </a:prstTxWarp>
          </a:bodyPr>
          <a:lstStyle/>
          <a:p>
            <a:pPr algn="ctr"/>
            <a:r>
              <a:rPr lang="tr-TR" cap="none" smtClean="0">
                <a:effectLst/>
              </a:rPr>
              <a:t>Tedavi</a:t>
            </a:r>
          </a:p>
        </p:txBody>
      </p:sp>
      <p:pic>
        <p:nvPicPr>
          <p:cNvPr id="58370" name="Picture 4"/>
          <p:cNvPicPr>
            <a:picLocks noChangeAspect="1" noChangeArrowheads="1"/>
          </p:cNvPicPr>
          <p:nvPr/>
        </p:nvPicPr>
        <p:blipFill>
          <a:blip r:embed="rId2"/>
          <a:srcRect/>
          <a:stretch>
            <a:fillRect/>
          </a:stretch>
        </p:blipFill>
        <p:spPr bwMode="auto">
          <a:xfrm>
            <a:off x="1524000" y="1905000"/>
            <a:ext cx="7094538" cy="4219575"/>
          </a:xfrm>
          <a:prstGeom prst="rect">
            <a:avLst/>
          </a:prstGeom>
          <a:noFill/>
          <a:ln w="9525">
            <a:noFill/>
            <a:miter lim="800000"/>
            <a:headEnd/>
            <a:tailEnd/>
          </a:ln>
        </p:spPr>
      </p:pic>
    </p:spTree>
    <p:extLst>
      <p:ext uri="{BB962C8B-B14F-4D97-AF65-F5344CB8AC3E}">
        <p14:creationId xmlns:p14="http://schemas.microsoft.com/office/powerpoint/2010/main" val="3943896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p:cNvSpPr>
          <p:nvPr>
            <p:ph type="title" idx="4294967295"/>
          </p:nvPr>
        </p:nvSpPr>
        <p:spPr bwMode="auto">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cap="none" smtClean="0">
                <a:effectLst/>
              </a:rPr>
              <a:t>Tedaviye Cevap</a:t>
            </a:r>
          </a:p>
        </p:txBody>
      </p:sp>
      <p:sp>
        <p:nvSpPr>
          <p:cNvPr id="61442" name="Rectangle 3"/>
          <p:cNvSpPr>
            <a:spLocks noGrp="1"/>
          </p:cNvSpPr>
          <p:nvPr>
            <p:ph type="body" idx="4294967295"/>
          </p:nvPr>
        </p:nvSpPr>
        <p:spPr>
          <a:solidFill>
            <a:schemeClr val="bg1"/>
          </a:solidFill>
          <a:ln>
            <a:solidFill>
              <a:srgbClr val="00ADDC"/>
            </a:solidFill>
          </a:ln>
        </p:spPr>
        <p:txBody>
          <a:bodyPr wrap="square" lIns="91440" tIns="45720" rIns="91440" bIns="45720" anchor="t"/>
          <a:lstStyle/>
          <a:p>
            <a:pPr marL="365125" lvl="0" indent="-282575" algn="l" defTabSz="914400" latinLnBrk="0">
              <a:lnSpc>
                <a:spcPct val="104000"/>
              </a:lnSpc>
              <a:spcBef>
                <a:spcPts val="0"/>
              </a:spcBef>
              <a:spcAft>
                <a:spcPts val="0"/>
              </a:spcAft>
              <a:buClr>
                <a:srgbClr val="000000"/>
              </a:buClr>
              <a:buFont typeface="Calibri"/>
              <a:buChar char="•"/>
            </a:pPr>
            <a:r>
              <a:rPr lang="en-US" altLang="ko-KR" sz="2800" dirty="0" smtClean="0">
                <a:solidFill>
                  <a:srgbClr val="000000"/>
                </a:solidFill>
                <a:latin typeface="Calibri" charset="0"/>
              </a:rPr>
              <a:t>Oral demir tedavisi:</a:t>
            </a:r>
            <a:endParaRPr lang="ko-KR" altLang="en-US" sz="2800" dirty="0" smtClean="0">
              <a:latin typeface="Calibri" charset="0"/>
            </a:endParaRPr>
          </a:p>
          <a:p>
            <a:pPr marL="1143000" lvl="0" indent="-228600" algn="l" defTabSz="914400" latinLnBrk="0">
              <a:lnSpc>
                <a:spcPct val="158000"/>
              </a:lnSpc>
              <a:spcBef>
                <a:spcPts val="500"/>
              </a:spcBef>
              <a:spcAft>
                <a:spcPts val="0"/>
              </a:spcAft>
              <a:buClr>
                <a:srgbClr val="000000"/>
              </a:buClr>
              <a:buFont typeface="Calibri"/>
              <a:buChar char="•"/>
            </a:pPr>
            <a:r>
              <a:rPr lang="en-US" altLang="ko-KR" sz="2400" dirty="0" smtClean="0">
                <a:solidFill>
                  <a:srgbClr val="000000"/>
                </a:solidFill>
                <a:latin typeface="Calibri" charset="0"/>
              </a:rPr>
              <a:t>İlk düzelen </a:t>
            </a:r>
            <a:r>
              <a:rPr lang="en-US" altLang="ko-KR" sz="2400" u="sng" dirty="0" smtClean="0">
                <a:solidFill>
                  <a:srgbClr val="000000"/>
                </a:solidFill>
                <a:latin typeface="Calibri" charset="0"/>
              </a:rPr>
              <a:t>halsizlik-yorgunluk</a:t>
            </a:r>
            <a:endParaRPr lang="ko-KR" altLang="en-US" sz="2400" u="sng" dirty="0" smtClean="0">
              <a:latin typeface="Calibri" charset="0"/>
            </a:endParaRPr>
          </a:p>
          <a:p>
            <a:pPr marL="1143000" lvl="0" indent="-228600" algn="l" defTabSz="914400" latinLnBrk="0">
              <a:lnSpc>
                <a:spcPct val="158000"/>
              </a:lnSpc>
              <a:spcBef>
                <a:spcPts val="500"/>
              </a:spcBef>
              <a:spcAft>
                <a:spcPts val="0"/>
              </a:spcAft>
              <a:buClr>
                <a:srgbClr val="000000"/>
              </a:buClr>
              <a:buFont typeface="Calibri"/>
              <a:buChar char="•"/>
            </a:pPr>
            <a:r>
              <a:rPr lang="en-US" altLang="ko-KR" sz="2400" dirty="0" smtClean="0">
                <a:solidFill>
                  <a:srgbClr val="000000"/>
                </a:solidFill>
                <a:latin typeface="Calibri" charset="0"/>
              </a:rPr>
              <a:t>İlk laboratuar bulgusu </a:t>
            </a:r>
            <a:r>
              <a:rPr lang="en-US" altLang="ko-KR" sz="2400" u="sng" dirty="0" smtClean="0">
                <a:solidFill>
                  <a:srgbClr val="000000"/>
                </a:solidFill>
                <a:latin typeface="Calibri" charset="0"/>
              </a:rPr>
              <a:t>retikulositoz (1hafta sonra)</a:t>
            </a:r>
            <a:endParaRPr lang="ko-KR" altLang="en-US" sz="2400" u="sng" dirty="0" smtClean="0">
              <a:latin typeface="Calibri" charset="0"/>
            </a:endParaRPr>
          </a:p>
          <a:p>
            <a:pPr marL="1143000" lvl="0" indent="-228600" algn="l" defTabSz="914400" latinLnBrk="0">
              <a:lnSpc>
                <a:spcPct val="158000"/>
              </a:lnSpc>
              <a:spcBef>
                <a:spcPts val="500"/>
              </a:spcBef>
              <a:spcAft>
                <a:spcPts val="0"/>
              </a:spcAft>
              <a:buClr>
                <a:srgbClr val="000000"/>
              </a:buClr>
              <a:buFont typeface="Calibri"/>
              <a:buChar char="•"/>
            </a:pPr>
            <a:r>
              <a:rPr lang="en-US" altLang="ko-KR" sz="2400" dirty="0" smtClean="0">
                <a:solidFill>
                  <a:srgbClr val="000000"/>
                </a:solidFill>
                <a:latin typeface="Calibri" charset="0"/>
              </a:rPr>
              <a:t>Hb </a:t>
            </a:r>
            <a:r>
              <a:rPr lang="en-US" altLang="ko-KR" sz="2400" u="sng" dirty="0" smtClean="0">
                <a:solidFill>
                  <a:srgbClr val="000000"/>
                </a:solidFill>
                <a:latin typeface="Calibri" charset="0"/>
              </a:rPr>
              <a:t>2-4 hafta</a:t>
            </a:r>
            <a:r>
              <a:rPr lang="en-US" altLang="ko-KR" sz="2400" dirty="0" smtClean="0">
                <a:solidFill>
                  <a:srgbClr val="000000"/>
                </a:solidFill>
                <a:latin typeface="Calibri" charset="0"/>
              </a:rPr>
              <a:t> içinde </a:t>
            </a:r>
            <a:r>
              <a:rPr lang="en-US" altLang="ko-KR" sz="2400" u="sng" dirty="0" smtClean="0">
                <a:solidFill>
                  <a:srgbClr val="000000"/>
                </a:solidFill>
                <a:latin typeface="Calibri" charset="0"/>
              </a:rPr>
              <a:t>1-2 g/dl</a:t>
            </a:r>
            <a:r>
              <a:rPr lang="en-US" altLang="ko-KR" sz="2400" dirty="0" smtClean="0">
                <a:solidFill>
                  <a:srgbClr val="000000"/>
                </a:solidFill>
                <a:latin typeface="Calibri" charset="0"/>
              </a:rPr>
              <a:t> artar.</a:t>
            </a:r>
            <a:endParaRPr lang="ko-KR" altLang="en-US" sz="2400" dirty="0" smtClean="0">
              <a:latin typeface="Calibri" charset="0"/>
            </a:endParaRPr>
          </a:p>
          <a:p>
            <a:pPr marL="1143000" lvl="0" indent="-228600" algn="l" defTabSz="914400" latinLnBrk="0">
              <a:lnSpc>
                <a:spcPct val="158000"/>
              </a:lnSpc>
              <a:spcBef>
                <a:spcPts val="500"/>
              </a:spcBef>
              <a:spcAft>
                <a:spcPts val="0"/>
              </a:spcAft>
              <a:buClr>
                <a:srgbClr val="000000"/>
              </a:buClr>
              <a:buFont typeface="Calibri"/>
              <a:buChar char="•"/>
            </a:pPr>
            <a:r>
              <a:rPr lang="en-US" altLang="ko-KR" sz="2400" dirty="0" smtClean="0">
                <a:solidFill>
                  <a:srgbClr val="000000"/>
                </a:solidFill>
                <a:latin typeface="Calibri" charset="0"/>
              </a:rPr>
              <a:t>Tedavinin başlanmasından </a:t>
            </a:r>
            <a:r>
              <a:rPr lang="en-US" altLang="ko-KR" sz="2400" u="sng" dirty="0" smtClean="0">
                <a:solidFill>
                  <a:srgbClr val="000000"/>
                </a:solidFill>
                <a:latin typeface="Calibri" charset="0"/>
              </a:rPr>
              <a:t>4 hafta</a:t>
            </a:r>
            <a:r>
              <a:rPr lang="en-US" altLang="ko-KR" sz="2400" dirty="0" smtClean="0">
                <a:solidFill>
                  <a:srgbClr val="000000"/>
                </a:solidFill>
                <a:latin typeface="Calibri" charset="0"/>
              </a:rPr>
              <a:t> sonra hemogram istenmelidir.</a:t>
            </a:r>
            <a:endParaRPr lang="ko-KR" altLang="en-US" sz="2400" dirty="0" smtClean="0">
              <a:latin typeface="Calibri" charset="0"/>
            </a:endParaRPr>
          </a:p>
          <a:p>
            <a:pPr marL="1143000" lvl="0" indent="-228600" algn="l" defTabSz="914400" latinLnBrk="0">
              <a:lnSpc>
                <a:spcPct val="158000"/>
              </a:lnSpc>
              <a:spcBef>
                <a:spcPts val="500"/>
              </a:spcBef>
              <a:spcAft>
                <a:spcPts val="0"/>
              </a:spcAft>
              <a:buClr>
                <a:srgbClr val="000000"/>
              </a:buClr>
              <a:buFont typeface="Calibri"/>
              <a:buChar char="•"/>
            </a:pPr>
            <a:r>
              <a:rPr lang="en-US" altLang="ko-KR" sz="2400" dirty="0" smtClean="0">
                <a:solidFill>
                  <a:srgbClr val="000000"/>
                </a:solidFill>
                <a:latin typeface="Calibri" charset="0"/>
              </a:rPr>
              <a:t>Anemi </a:t>
            </a:r>
            <a:r>
              <a:rPr lang="en-US" altLang="ko-KR" sz="2400" u="sng" dirty="0" smtClean="0">
                <a:solidFill>
                  <a:srgbClr val="000000"/>
                </a:solidFill>
                <a:latin typeface="Calibri" charset="0"/>
              </a:rPr>
              <a:t>2-4 ay</a:t>
            </a:r>
            <a:r>
              <a:rPr lang="en-US" altLang="ko-KR" sz="2400" dirty="0" smtClean="0">
                <a:solidFill>
                  <a:srgbClr val="000000"/>
                </a:solidFill>
                <a:latin typeface="Calibri" charset="0"/>
              </a:rPr>
              <a:t> içinde düzelir.</a:t>
            </a:r>
            <a:endParaRPr lang="ko-KR" altLang="en-US" sz="2400" dirty="0" smtClean="0">
              <a:latin typeface="Calibri" charset="0"/>
            </a:endParaRPr>
          </a:p>
        </p:txBody>
      </p:sp>
    </p:spTree>
    <p:extLst>
      <p:ext uri="{BB962C8B-B14F-4D97-AF65-F5344CB8AC3E}">
        <p14:creationId xmlns:p14="http://schemas.microsoft.com/office/powerpoint/2010/main" val="1437028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idx="4294967295"/>
          </p:nvPr>
        </p:nvSpPr>
        <p:spPr bwMode="auto">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cap="none" smtClean="0">
                <a:effectLst/>
              </a:rPr>
              <a:t>Tedaviye Cevap</a:t>
            </a:r>
          </a:p>
        </p:txBody>
      </p:sp>
      <p:sp>
        <p:nvSpPr>
          <p:cNvPr id="62466" name="Rectangle 3"/>
          <p:cNvSpPr>
            <a:spLocks noGrp="1"/>
          </p:cNvSpPr>
          <p:nvPr>
            <p:ph type="body" idx="4294967295"/>
          </p:nvPr>
        </p:nvSpPr>
        <p:spPr>
          <a:solidFill>
            <a:schemeClr val="bg1"/>
          </a:solidFill>
          <a:ln>
            <a:solidFill>
              <a:srgbClr val="00ADDC"/>
            </a:solidFill>
          </a:ln>
        </p:spPr>
        <p:txBody>
          <a:bodyPr wrap="square" lIns="91440" tIns="45720" rIns="91440" bIns="45720" anchor="t"/>
          <a:lstStyle/>
          <a:p>
            <a:pPr marL="365125" lvl="0" indent="-282575" algn="l" defTabSz="914400" latinLnBrk="0">
              <a:lnSpc>
                <a:spcPct val="195000"/>
              </a:lnSpc>
              <a:spcBef>
                <a:spcPts val="0"/>
              </a:spcBef>
              <a:spcAft>
                <a:spcPts val="0"/>
              </a:spcAft>
              <a:buClr>
                <a:srgbClr val="000000"/>
              </a:buClr>
              <a:buFont typeface="Calibri"/>
              <a:buChar char="•"/>
            </a:pPr>
            <a:r>
              <a:rPr lang="en-US" altLang="ko-KR" sz="2800" dirty="0" smtClean="0">
                <a:solidFill>
                  <a:srgbClr val="000000"/>
                </a:solidFill>
                <a:latin typeface="Calibri" charset="0"/>
              </a:rPr>
              <a:t>MCV:Genellikle </a:t>
            </a:r>
            <a:r>
              <a:rPr lang="en-US" altLang="ko-KR" sz="2800" u="sng" dirty="0" smtClean="0">
                <a:solidFill>
                  <a:srgbClr val="000000"/>
                </a:solidFill>
                <a:latin typeface="Calibri" charset="0"/>
              </a:rPr>
              <a:t>3 ay</a:t>
            </a:r>
            <a:r>
              <a:rPr lang="en-US" altLang="ko-KR" sz="2800" dirty="0" smtClean="0">
                <a:solidFill>
                  <a:srgbClr val="000000"/>
                </a:solidFill>
                <a:latin typeface="Calibri" charset="0"/>
              </a:rPr>
              <a:t> sonra normale döner.</a:t>
            </a:r>
            <a:endParaRPr lang="ko-KR" altLang="en-US" sz="2800" dirty="0" smtClean="0">
              <a:latin typeface="Calibri" charset="0"/>
            </a:endParaRPr>
          </a:p>
          <a:p>
            <a:pPr marL="365125" lvl="0" indent="-282575" algn="l" defTabSz="914400" latinLnBrk="0">
              <a:lnSpc>
                <a:spcPct val="195000"/>
              </a:lnSpc>
              <a:spcBef>
                <a:spcPts val="600"/>
              </a:spcBef>
              <a:spcAft>
                <a:spcPts val="0"/>
              </a:spcAft>
              <a:buClr>
                <a:srgbClr val="000000"/>
              </a:buClr>
              <a:buFont typeface="Calibri"/>
              <a:buChar char="•"/>
            </a:pPr>
            <a:r>
              <a:rPr lang="en-US" altLang="ko-KR" sz="2800" dirty="0" smtClean="0">
                <a:solidFill>
                  <a:srgbClr val="000000"/>
                </a:solidFill>
                <a:latin typeface="Calibri" charset="0"/>
              </a:rPr>
              <a:t>En son düzelen </a:t>
            </a:r>
            <a:r>
              <a:rPr lang="en-US" altLang="ko-KR" sz="2800" u="sng" dirty="0" smtClean="0">
                <a:solidFill>
                  <a:srgbClr val="000000"/>
                </a:solidFill>
                <a:latin typeface="Calibri" charset="0"/>
              </a:rPr>
              <a:t>Ferritindir.</a:t>
            </a:r>
            <a:r>
              <a:rPr lang="en-US" altLang="ko-KR" sz="2800" dirty="0" smtClean="0">
                <a:solidFill>
                  <a:srgbClr val="000000"/>
                </a:solidFill>
                <a:latin typeface="Calibri" charset="0"/>
              </a:rPr>
              <a:t> (</a:t>
            </a:r>
            <a:r>
              <a:rPr lang="en-US" altLang="ko-KR" sz="2800" u="sng" dirty="0" smtClean="0">
                <a:solidFill>
                  <a:srgbClr val="000000"/>
                </a:solidFill>
                <a:latin typeface="Calibri" charset="0"/>
              </a:rPr>
              <a:t>6-9 ayda normale döner </a:t>
            </a:r>
            <a:r>
              <a:rPr lang="en-US" altLang="ko-KR" sz="2800" dirty="0" smtClean="0">
                <a:solidFill>
                  <a:srgbClr val="000000"/>
                </a:solidFill>
                <a:latin typeface="Calibri" charset="0"/>
              </a:rPr>
              <a:t>)</a:t>
            </a:r>
            <a:endParaRPr lang="ko-KR" altLang="en-US" sz="2800" dirty="0" smtClean="0">
              <a:latin typeface="Calibri" charset="0"/>
            </a:endParaRPr>
          </a:p>
          <a:p>
            <a:pPr marL="365125" lvl="0" indent="-282575" algn="l" defTabSz="914400" latinLnBrk="0">
              <a:lnSpc>
                <a:spcPct val="195000"/>
              </a:lnSpc>
              <a:spcBef>
                <a:spcPts val="600"/>
              </a:spcBef>
              <a:spcAft>
                <a:spcPts val="0"/>
              </a:spcAft>
              <a:buClr>
                <a:srgbClr val="000000"/>
              </a:buClr>
              <a:buFont typeface="Calibri"/>
              <a:buChar char="•"/>
            </a:pPr>
            <a:r>
              <a:rPr lang="en-US" altLang="ko-KR" sz="2800" dirty="0" smtClean="0">
                <a:solidFill>
                  <a:srgbClr val="000000"/>
                </a:solidFill>
                <a:latin typeface="Calibri" charset="0"/>
              </a:rPr>
              <a:t>Demir metabolizması testleri, tedavi bittikten en az </a:t>
            </a:r>
            <a:r>
              <a:rPr lang="en-US" altLang="ko-KR" sz="2800" u="sng" dirty="0" smtClean="0">
                <a:solidFill>
                  <a:srgbClr val="000000"/>
                </a:solidFill>
                <a:latin typeface="Calibri" charset="0"/>
              </a:rPr>
              <a:t>8 gün</a:t>
            </a:r>
            <a:r>
              <a:rPr lang="en-US" altLang="ko-KR" sz="2800" dirty="0" smtClean="0">
                <a:solidFill>
                  <a:srgbClr val="000000"/>
                </a:solidFill>
                <a:latin typeface="Calibri" charset="0"/>
              </a:rPr>
              <a:t> sonra yapılmalıdır.</a:t>
            </a:r>
            <a:endParaRPr lang="ko-KR" altLang="en-US" sz="2800" dirty="0" smtClean="0">
              <a:latin typeface="Calibri" charset="0"/>
            </a:endParaRPr>
          </a:p>
        </p:txBody>
      </p:sp>
    </p:spTree>
    <p:extLst>
      <p:ext uri="{BB962C8B-B14F-4D97-AF65-F5344CB8AC3E}">
        <p14:creationId xmlns:p14="http://schemas.microsoft.com/office/powerpoint/2010/main" val="130320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3 Metin kutusu"/>
          <p:cNvSpPr txBox="1">
            <a:spLocks noChangeArrowheads="1"/>
          </p:cNvSpPr>
          <p:nvPr/>
        </p:nvSpPr>
        <p:spPr bwMode="auto">
          <a:xfrm>
            <a:off x="1116013" y="620713"/>
            <a:ext cx="6769100" cy="6002337"/>
          </a:xfrm>
          <a:prstGeom prst="rect">
            <a:avLst/>
          </a:prstGeom>
          <a:noFill/>
          <a:ln w="9525">
            <a:noFill/>
            <a:miter lim="800000"/>
            <a:headEnd/>
            <a:tailEnd/>
          </a:ln>
        </p:spPr>
        <p:txBody>
          <a:bodyPr>
            <a:spAutoFit/>
          </a:bodyPr>
          <a:lstStyle/>
          <a:p>
            <a:pPr>
              <a:lnSpc>
                <a:spcPct val="200000"/>
              </a:lnSpc>
            </a:pPr>
            <a:r>
              <a:rPr lang="tr-TR" sz="2400" b="1">
                <a:solidFill>
                  <a:srgbClr val="C00000"/>
                </a:solidFill>
                <a:latin typeface="Franklin Gothic Book"/>
              </a:rPr>
              <a:t>DEMİR PROFLAKSİSİ </a:t>
            </a:r>
            <a:r>
              <a:rPr lang="tr-TR" sz="2400" b="1">
                <a:solidFill>
                  <a:srgbClr val="000099"/>
                </a:solidFill>
                <a:latin typeface="Franklin Gothic Book"/>
              </a:rPr>
              <a:t> </a:t>
            </a:r>
            <a:endParaRPr lang="tr-TR" sz="2400">
              <a:solidFill>
                <a:srgbClr val="000099"/>
              </a:solidFill>
              <a:latin typeface="Franklin Gothic Book"/>
            </a:endParaRPr>
          </a:p>
          <a:p>
            <a:pPr>
              <a:lnSpc>
                <a:spcPct val="200000"/>
              </a:lnSpc>
            </a:pPr>
            <a:r>
              <a:rPr lang="tr-TR" sz="2400">
                <a:solidFill>
                  <a:srgbClr val="000099"/>
                </a:solidFill>
                <a:latin typeface="Franklin Gothic Book"/>
              </a:rPr>
              <a:t>1-İnfantlar</a:t>
            </a:r>
          </a:p>
          <a:p>
            <a:pPr>
              <a:lnSpc>
                <a:spcPct val="200000"/>
              </a:lnSpc>
            </a:pPr>
            <a:r>
              <a:rPr lang="tr-TR" sz="2400">
                <a:solidFill>
                  <a:srgbClr val="000099"/>
                </a:solidFill>
                <a:latin typeface="Franklin Gothic Book"/>
              </a:rPr>
              <a:t>2-Adölesan</a:t>
            </a:r>
          </a:p>
          <a:p>
            <a:pPr>
              <a:lnSpc>
                <a:spcPct val="200000"/>
              </a:lnSpc>
            </a:pPr>
            <a:r>
              <a:rPr lang="tr-TR" sz="2400">
                <a:solidFill>
                  <a:srgbClr val="000099"/>
                </a:solidFill>
                <a:latin typeface="Franklin Gothic Book"/>
              </a:rPr>
              <a:t>3-Gebeler</a:t>
            </a:r>
          </a:p>
          <a:p>
            <a:pPr>
              <a:lnSpc>
                <a:spcPct val="200000"/>
              </a:lnSpc>
            </a:pPr>
            <a:r>
              <a:rPr lang="tr-TR" sz="2400">
                <a:solidFill>
                  <a:srgbClr val="000099"/>
                </a:solidFill>
                <a:latin typeface="Franklin Gothic Book"/>
              </a:rPr>
              <a:t>4-Düzenli kan donörleri</a:t>
            </a:r>
          </a:p>
          <a:p>
            <a:pPr>
              <a:lnSpc>
                <a:spcPct val="200000"/>
              </a:lnSpc>
            </a:pPr>
            <a:r>
              <a:rPr lang="tr-TR" sz="2400">
                <a:solidFill>
                  <a:srgbClr val="000099"/>
                </a:solidFill>
                <a:latin typeface="Franklin Gothic Book"/>
              </a:rPr>
              <a:t>5-Menorajili bayanlar</a:t>
            </a:r>
          </a:p>
          <a:p>
            <a:pPr>
              <a:lnSpc>
                <a:spcPct val="200000"/>
              </a:lnSpc>
            </a:pPr>
            <a:r>
              <a:rPr lang="tr-TR" sz="2400">
                <a:solidFill>
                  <a:srgbClr val="000099"/>
                </a:solidFill>
                <a:latin typeface="Franklin Gothic Book"/>
              </a:rPr>
              <a:t>6-Sürekli yüksek doz aspirin kullananlar</a:t>
            </a:r>
          </a:p>
          <a:p>
            <a:pPr>
              <a:lnSpc>
                <a:spcPct val="200000"/>
              </a:lnSpc>
            </a:pPr>
            <a:endParaRPr lang="tr-TR" sz="2400">
              <a:solidFill>
                <a:srgbClr val="000099"/>
              </a:solidFill>
              <a:latin typeface="Franklin Gothic Book"/>
            </a:endParaRPr>
          </a:p>
        </p:txBody>
      </p:sp>
    </p:spTree>
    <p:extLst>
      <p:ext uri="{BB962C8B-B14F-4D97-AF65-F5344CB8AC3E}">
        <p14:creationId xmlns:p14="http://schemas.microsoft.com/office/powerpoint/2010/main" val="26203097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idx="4294967295"/>
          </p:nvPr>
        </p:nvSpPr>
        <p:spPr bwMode="auto">
          <a:solidFill>
            <a:schemeClr val="bg1"/>
          </a:solidFill>
          <a:ln>
            <a:solidFill>
              <a:srgbClr val="00ADDC"/>
            </a:solidFill>
            <a:miter lim="800000"/>
            <a:headEnd/>
            <a:tailEnd/>
          </a:ln>
        </p:spPr>
        <p:txBody>
          <a:bodyPr wrap="square" lIns="91440" tIns="45720" rIns="91440" bIns="45720" numCol="1" anchorCtr="0" compatLnSpc="1">
            <a:prstTxWarp prst="textNoShape">
              <a:avLst/>
            </a:prstTxWarp>
          </a:bodyPr>
          <a:lstStyle/>
          <a:p>
            <a:pPr algn="ctr" eaLnBrk="1" hangingPunct="1"/>
            <a:r>
              <a:rPr lang="tr-TR" cap="none" smtClean="0">
                <a:effectLst/>
              </a:rPr>
              <a:t>Proflaksi</a:t>
            </a:r>
          </a:p>
        </p:txBody>
      </p:sp>
      <p:sp>
        <p:nvSpPr>
          <p:cNvPr id="64514" name="Rectangle 3"/>
          <p:cNvSpPr>
            <a:spLocks noGrp="1"/>
          </p:cNvSpPr>
          <p:nvPr>
            <p:ph type="body" idx="4294967295"/>
          </p:nvPr>
        </p:nvSpPr>
        <p:spPr>
          <a:solidFill>
            <a:schemeClr val="bg1"/>
          </a:solidFill>
          <a:ln>
            <a:solidFill>
              <a:srgbClr val="00ADDC"/>
            </a:solidFill>
          </a:ln>
        </p:spPr>
        <p:txBody>
          <a:bodyPr/>
          <a:lstStyle/>
          <a:p>
            <a:pPr marL="365125" indent="-282575" eaLnBrk="1" hangingPunct="1"/>
            <a:r>
              <a:rPr lang="tr-TR" smtClean="0"/>
              <a:t>1 yaşa kadar;</a:t>
            </a:r>
          </a:p>
          <a:p>
            <a:pPr marL="365125" indent="-282575" eaLnBrk="1" hangingPunct="1">
              <a:buFont typeface="Wingdings 2" pitchFamily="18" charset="2"/>
              <a:buNone/>
            </a:pPr>
            <a:endParaRPr lang="en-US" smtClean="0"/>
          </a:p>
          <a:p>
            <a:pPr marL="639763" lvl="1" indent="-236538" eaLnBrk="1" hangingPunct="1"/>
            <a:r>
              <a:rPr lang="en-US" smtClean="0"/>
              <a:t>Term</a:t>
            </a:r>
            <a:r>
              <a:rPr lang="tr-TR" smtClean="0"/>
              <a:t> bebekte</a:t>
            </a:r>
          </a:p>
          <a:p>
            <a:pPr lvl="2" eaLnBrk="1" hangingPunct="1"/>
            <a:r>
              <a:rPr lang="en-US" smtClean="0"/>
              <a:t>&gt;4 ay 1 mg/kg/gün</a:t>
            </a:r>
          </a:p>
          <a:p>
            <a:pPr marL="365125" indent="-282575" eaLnBrk="1" hangingPunct="1"/>
            <a:endParaRPr lang="tr-TR" smtClean="0"/>
          </a:p>
          <a:p>
            <a:pPr marL="639763" lvl="1" indent="-236538" eaLnBrk="1" hangingPunct="1"/>
            <a:r>
              <a:rPr lang="tr-TR" smtClean="0"/>
              <a:t>Preterm veya  </a:t>
            </a:r>
            <a:r>
              <a:rPr lang="en-US" smtClean="0">
                <a:cs typeface="Arial" charset="0"/>
              </a:rPr>
              <a:t>&lt;</a:t>
            </a:r>
            <a:r>
              <a:rPr lang="tr-TR" smtClean="0"/>
              <a:t>2500gr doğum ağırlıklı bebekte</a:t>
            </a:r>
          </a:p>
          <a:p>
            <a:pPr lvl="2" eaLnBrk="1" hangingPunct="1"/>
            <a:r>
              <a:rPr lang="tr-TR" smtClean="0"/>
              <a:t>&gt;2 ay 2 mg/kg/gün</a:t>
            </a:r>
          </a:p>
        </p:txBody>
      </p:sp>
    </p:spTree>
    <p:extLst>
      <p:ext uri="{BB962C8B-B14F-4D97-AF65-F5344CB8AC3E}">
        <p14:creationId xmlns:p14="http://schemas.microsoft.com/office/powerpoint/2010/main" val="2070393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bwMode="auto">
          <a:xfrm>
            <a:off x="428625" y="214313"/>
            <a:ext cx="8243888" cy="1314450"/>
          </a:xfrm>
        </p:spPr>
        <p:txBody>
          <a:bodyPr wrap="square" lIns="91440" tIns="45720" rIns="91440" bIns="45720" numCol="1" anchorCtr="0" compatLnSpc="1">
            <a:prstTxWarp prst="textNoShape">
              <a:avLst/>
            </a:prstTxWarp>
          </a:bodyPr>
          <a:lstStyle/>
          <a:p>
            <a:pPr eaLnBrk="1" hangingPunct="1"/>
            <a:r>
              <a:rPr lang="tr-TR" sz="3200" b="1" cap="none" smtClean="0">
                <a:solidFill>
                  <a:srgbClr val="990000"/>
                </a:solidFill>
                <a:effectLst/>
                <a:latin typeface="Franklin Gothic Book"/>
              </a:rPr>
              <a:t>TEDAVİYE CEVAPSIZLIK NEDENLERİ</a:t>
            </a:r>
          </a:p>
        </p:txBody>
      </p:sp>
      <p:sp>
        <p:nvSpPr>
          <p:cNvPr id="65538" name="Rectangle 3"/>
          <p:cNvSpPr>
            <a:spLocks noGrp="1" noChangeArrowheads="1"/>
          </p:cNvSpPr>
          <p:nvPr>
            <p:ph type="body" idx="1"/>
          </p:nvPr>
        </p:nvSpPr>
        <p:spPr>
          <a:xfrm>
            <a:off x="395605" y="1484630"/>
            <a:ext cx="7848600" cy="4752975"/>
          </a:xfrm>
        </p:spPr>
        <p:txBody>
          <a:bodyPr wrap="square" lIns="91440" tIns="45720" rIns="91440" bIns="45720" anchor="t"/>
          <a:lstStyle/>
          <a:p>
            <a:pPr marL="342900" indent="-342900" algn="l" defTabSz="914400" latinLnBrk="0">
              <a:lnSpc>
                <a:spcPct val="205000"/>
              </a:lnSpc>
              <a:spcBef>
                <a:spcPts val="0"/>
              </a:spcBef>
              <a:spcAft>
                <a:spcPts val="0"/>
              </a:spcAft>
              <a:buFontTx/>
              <a:buNone/>
            </a:pPr>
            <a:r>
              <a:rPr lang="en-US" altLang="ko-KR" sz="2100" b="1" dirty="0" smtClean="0">
                <a:solidFill>
                  <a:srgbClr val="0000FF"/>
                </a:solidFill>
                <a:latin typeface="Calibri" charset="0"/>
              </a:rPr>
              <a:t>1.Tanın doğru olup olmadığı ?</a:t>
            </a:r>
            <a:endParaRPr lang="ko-KR" altLang="en-US" sz="2100" b="1" dirty="0" smtClean="0">
              <a:latin typeface="Calibri" charset="0"/>
            </a:endParaRPr>
          </a:p>
          <a:p>
            <a:pPr marL="342900" indent="-342900" algn="l" defTabSz="914400" latinLnBrk="0">
              <a:lnSpc>
                <a:spcPct val="205000"/>
              </a:lnSpc>
              <a:spcBef>
                <a:spcPts val="400"/>
              </a:spcBef>
              <a:spcAft>
                <a:spcPts val="0"/>
              </a:spcAft>
              <a:buFontTx/>
              <a:buNone/>
            </a:pPr>
            <a:r>
              <a:rPr lang="en-US" altLang="ko-KR" sz="2100" b="1" dirty="0" smtClean="0">
                <a:solidFill>
                  <a:srgbClr val="0000FF"/>
                </a:solidFill>
                <a:latin typeface="Calibri" charset="0"/>
              </a:rPr>
              <a:t>2.Hastaın ilacı düzenli ve doğru şekilde kullanımı ? </a:t>
            </a:r>
            <a:endParaRPr lang="ko-KR" altLang="en-US" sz="2100" b="1" dirty="0" smtClean="0">
              <a:latin typeface="Calibri" charset="0"/>
            </a:endParaRPr>
          </a:p>
          <a:p>
            <a:pPr marL="342900" indent="-342900" algn="l" defTabSz="914400" latinLnBrk="0">
              <a:lnSpc>
                <a:spcPct val="205000"/>
              </a:lnSpc>
              <a:spcBef>
                <a:spcPts val="400"/>
              </a:spcBef>
              <a:spcAft>
                <a:spcPts val="0"/>
              </a:spcAft>
              <a:buFontTx/>
              <a:buNone/>
            </a:pPr>
            <a:r>
              <a:rPr lang="en-US" altLang="ko-KR" sz="2100" b="1" dirty="0" smtClean="0">
                <a:solidFill>
                  <a:srgbClr val="0000FF"/>
                </a:solidFill>
                <a:latin typeface="Calibri" charset="0"/>
              </a:rPr>
              <a:t>3.Kayıp devam ediyor mu?</a:t>
            </a:r>
            <a:endParaRPr lang="ko-KR" altLang="en-US" sz="2100" b="1" dirty="0" smtClean="0">
              <a:latin typeface="Calibri" charset="0"/>
            </a:endParaRPr>
          </a:p>
          <a:p>
            <a:pPr marL="342900" indent="-342900" algn="l" defTabSz="914400" latinLnBrk="0">
              <a:lnSpc>
                <a:spcPct val="205000"/>
              </a:lnSpc>
              <a:spcBef>
                <a:spcPts val="400"/>
              </a:spcBef>
              <a:spcAft>
                <a:spcPts val="0"/>
              </a:spcAft>
              <a:buFontTx/>
              <a:buNone/>
            </a:pPr>
            <a:r>
              <a:rPr lang="en-US" altLang="ko-KR" sz="2100" b="1" dirty="0" smtClean="0">
                <a:solidFill>
                  <a:srgbClr val="0000FF"/>
                </a:solidFill>
                <a:latin typeface="Calibri" charset="0"/>
              </a:rPr>
              <a:t>4.Absorbsiyon kusuru var mı?</a:t>
            </a:r>
            <a:endParaRPr lang="ko-KR" altLang="en-US" sz="2100" b="1" dirty="0" smtClean="0">
              <a:latin typeface="Calibri" charset="0"/>
            </a:endParaRPr>
          </a:p>
          <a:p>
            <a:pPr marL="342900" indent="-342900" algn="l" defTabSz="914400" latinLnBrk="0">
              <a:lnSpc>
                <a:spcPct val="205000"/>
              </a:lnSpc>
              <a:spcBef>
                <a:spcPts val="400"/>
              </a:spcBef>
              <a:spcAft>
                <a:spcPts val="0"/>
              </a:spcAft>
              <a:buFontTx/>
              <a:buNone/>
            </a:pPr>
            <a:r>
              <a:rPr lang="en-US" altLang="ko-KR" sz="2100" b="1" dirty="0" smtClean="0">
                <a:solidFill>
                  <a:srgbClr val="0000FF"/>
                </a:solidFill>
                <a:latin typeface="Calibri" charset="0"/>
              </a:rPr>
              <a:t>5.Beraberinde diğer anemi nedenleri?</a:t>
            </a:r>
            <a:endParaRPr lang="ko-KR" altLang="en-US" sz="2100" b="1" dirty="0" smtClean="0">
              <a:latin typeface="Calibri" charset="0"/>
            </a:endParaRPr>
          </a:p>
          <a:p>
            <a:pPr marL="342900" indent="-342900" algn="l" defTabSz="914400" latinLnBrk="0">
              <a:lnSpc>
                <a:spcPct val="144000"/>
              </a:lnSpc>
              <a:spcBef>
                <a:spcPts val="600"/>
              </a:spcBef>
              <a:spcAft>
                <a:spcPts val="0"/>
              </a:spcAft>
              <a:buFontTx/>
              <a:buNone/>
            </a:pPr>
            <a:endParaRPr lang="ko-KR" altLang="en-US" sz="2100" b="1" dirty="0" smtClean="0">
              <a:latin typeface="Calibri" charset="0"/>
            </a:endParaRPr>
          </a:p>
          <a:p>
            <a:pPr marL="342900" indent="-342900" algn="l" defTabSz="914400" latinLnBrk="0">
              <a:lnSpc>
                <a:spcPct val="144000"/>
              </a:lnSpc>
              <a:spcBef>
                <a:spcPts val="600"/>
              </a:spcBef>
              <a:spcAft>
                <a:spcPts val="0"/>
              </a:spcAft>
              <a:buFontTx/>
              <a:buNone/>
            </a:pPr>
            <a:endParaRPr lang="ko-KR" altLang="en-US" sz="2100" b="1" dirty="0" smtClean="0">
              <a:latin typeface="Calibri" charset="0"/>
            </a:endParaRPr>
          </a:p>
        </p:txBody>
      </p:sp>
    </p:spTree>
    <p:extLst>
      <p:ext uri="{BB962C8B-B14F-4D97-AF65-F5344CB8AC3E}">
        <p14:creationId xmlns:p14="http://schemas.microsoft.com/office/powerpoint/2010/main" val="39922396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idx="4294967295"/>
          </p:nvPr>
        </p:nvSpPr>
        <p:spPr>
          <a:xfrm>
            <a:off x="457200" y="274955"/>
            <a:ext cx="8230235" cy="1143635"/>
          </a:xfrm>
        </p:spPr>
        <p:txBody>
          <a:bodyPr wrap="square" lIns="91440" tIns="45720" rIns="91440" bIns="45720" anchor="ctr"/>
          <a:lstStyle/>
          <a:p>
            <a:pPr marL="0" indent="0" algn="ctr" defTabSz="914400" latinLnBrk="0">
              <a:lnSpc>
                <a:spcPct val="102000"/>
              </a:lnSpc>
              <a:spcBef>
                <a:spcPts val="0"/>
              </a:spcBef>
              <a:spcAft>
                <a:spcPts val="0"/>
              </a:spcAft>
              <a:buFontTx/>
              <a:buNone/>
            </a:pPr>
            <a:r>
              <a:rPr lang="en-US" altLang="ko-KR" sz="4400" dirty="0" smtClean="0">
                <a:solidFill>
                  <a:srgbClr val="C00000"/>
                </a:solidFill>
                <a:latin typeface="Calibri" charset="0"/>
              </a:rPr>
              <a:t>Absorbsiyon bozukuluğu </a:t>
            </a:r>
            <a:endParaRPr lang="ko-KR" altLang="en-US" sz="4400" dirty="0" smtClean="0">
              <a:latin typeface="Calibri" charset="0"/>
            </a:endParaRPr>
          </a:p>
        </p:txBody>
      </p:sp>
      <p:sp>
        <p:nvSpPr>
          <p:cNvPr id="66562" name="2 İçerik Yer Tutucusu"/>
          <p:cNvSpPr>
            <a:spLocks noGrp="1"/>
          </p:cNvSpPr>
          <p:nvPr>
            <p:ph idx="4294967295"/>
          </p:nvPr>
        </p:nvSpPr>
        <p:spPr>
          <a:xfrm>
            <a:off x="457200" y="1600200"/>
            <a:ext cx="8230235" cy="4526915"/>
          </a:xfrm>
        </p:spPr>
        <p:txBody>
          <a:bodyPr/>
          <a:lstStyle/>
          <a:p>
            <a:pPr eaLnBrk="1" hangingPunct="1">
              <a:lnSpc>
                <a:spcPct val="200000"/>
              </a:lnSpc>
              <a:buFontTx/>
              <a:buNone/>
            </a:pPr>
            <a:r>
              <a:rPr lang="tr-TR" altLang="zh-CN" sz="2000" b="1" smtClean="0">
                <a:solidFill>
                  <a:srgbClr val="000099"/>
                </a:solidFill>
                <a:cs typeface="华文楷体"/>
              </a:rPr>
              <a:t>Oral 100mg elementer demir verildikten sonra 1 veya 2. saatte </a:t>
            </a:r>
          </a:p>
          <a:p>
            <a:pPr eaLnBrk="1" hangingPunct="1">
              <a:lnSpc>
                <a:spcPct val="200000"/>
              </a:lnSpc>
              <a:buFontTx/>
              <a:buNone/>
            </a:pPr>
            <a:r>
              <a:rPr lang="tr-TR" altLang="zh-CN" sz="2000" b="1" smtClean="0">
                <a:solidFill>
                  <a:srgbClr val="000099"/>
                </a:solidFill>
                <a:cs typeface="华文楷体"/>
              </a:rPr>
              <a:t>serum Fe 50Mikrogr/dl’den daha az artıyorsa  malabsorbsiyon </a:t>
            </a:r>
          </a:p>
          <a:p>
            <a:pPr eaLnBrk="1" hangingPunct="1">
              <a:lnSpc>
                <a:spcPct val="200000"/>
              </a:lnSpc>
              <a:buFontTx/>
              <a:buNone/>
            </a:pPr>
            <a:r>
              <a:rPr lang="tr-TR" altLang="zh-CN" sz="2000" b="1" smtClean="0">
                <a:solidFill>
                  <a:srgbClr val="000099"/>
                </a:solidFill>
                <a:cs typeface="华文楷体"/>
              </a:rPr>
              <a:t>vardır denir ve parenteral demir uygulanır.</a:t>
            </a:r>
          </a:p>
          <a:p>
            <a:pPr eaLnBrk="1" hangingPunct="1">
              <a:lnSpc>
                <a:spcPct val="200000"/>
              </a:lnSpc>
            </a:pPr>
            <a:endParaRPr lang="tr-TR" sz="2000" smtClean="0">
              <a:solidFill>
                <a:srgbClr val="000099"/>
              </a:solidFill>
            </a:endParaRPr>
          </a:p>
        </p:txBody>
      </p:sp>
    </p:spTree>
    <p:extLst>
      <p:ext uri="{BB962C8B-B14F-4D97-AF65-F5344CB8AC3E}">
        <p14:creationId xmlns:p14="http://schemas.microsoft.com/office/powerpoint/2010/main" val="10413735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type="body" idx="4294967295"/>
          </p:nvPr>
        </p:nvSpPr>
        <p:spPr>
          <a:xfrm>
            <a:off x="395605" y="405130"/>
            <a:ext cx="8229600" cy="5903595"/>
          </a:xfrm>
        </p:spPr>
        <p:txBody>
          <a:bodyPr wrap="square" lIns="91440" tIns="45720" rIns="91440" bIns="45720" anchor="t"/>
          <a:lstStyle/>
          <a:p>
            <a:pPr marL="342900" indent="-342900" algn="l" defTabSz="914400" latinLnBrk="0">
              <a:lnSpc>
                <a:spcPct val="133000"/>
              </a:lnSpc>
              <a:spcBef>
                <a:spcPts val="0"/>
              </a:spcBef>
              <a:spcAft>
                <a:spcPts val="0"/>
              </a:spcAft>
              <a:buFontTx/>
              <a:buNone/>
            </a:pPr>
            <a:r>
              <a:rPr lang="en-US" altLang="ko-KR" sz="3200" b="1" dirty="0" smtClean="0">
                <a:solidFill>
                  <a:srgbClr val="990000"/>
                </a:solidFill>
                <a:latin typeface="Calibri" charset="0"/>
              </a:rPr>
              <a:t>Parenteral tedavi</a:t>
            </a:r>
            <a:endParaRPr lang="ko-KR" altLang="en-US" sz="3200" b="1" dirty="0" smtClean="0">
              <a:latin typeface="Calibri" charset="0"/>
            </a:endParaRPr>
          </a:p>
          <a:p>
            <a:pPr marL="342900" indent="-342900" algn="l" defTabSz="914400" latinLnBrk="0">
              <a:lnSpc>
                <a:spcPct val="133000"/>
              </a:lnSpc>
              <a:spcBef>
                <a:spcPts val="400"/>
              </a:spcBef>
              <a:spcAft>
                <a:spcPts val="0"/>
              </a:spcAft>
              <a:buFontTx/>
              <a:buNone/>
            </a:pPr>
            <a:r>
              <a:rPr lang="en-US" altLang="ko-KR" sz="2000" b="1" dirty="0" smtClean="0">
                <a:solidFill>
                  <a:srgbClr val="0000FF"/>
                </a:solidFill>
                <a:latin typeface="Calibri" charset="0"/>
              </a:rPr>
              <a:t>1-Oral tedaviye cevapsız </a:t>
            </a:r>
            <a:endParaRPr lang="ko-KR" altLang="en-US" sz="2000" b="1" dirty="0" smtClean="0">
              <a:latin typeface="Calibri" charset="0"/>
            </a:endParaRPr>
          </a:p>
          <a:p>
            <a:pPr marL="342900" indent="-342900" algn="l" defTabSz="914400" latinLnBrk="0">
              <a:lnSpc>
                <a:spcPct val="133000"/>
              </a:lnSpc>
              <a:spcBef>
                <a:spcPts val="400"/>
              </a:spcBef>
              <a:spcAft>
                <a:spcPts val="0"/>
              </a:spcAft>
              <a:buFontTx/>
              <a:buNone/>
            </a:pPr>
            <a:r>
              <a:rPr lang="en-US" altLang="ko-KR" sz="2000" b="1" dirty="0" smtClean="0">
                <a:solidFill>
                  <a:srgbClr val="0000FF"/>
                </a:solidFill>
                <a:latin typeface="Calibri" charset="0"/>
              </a:rPr>
              <a:t>2-Oral tedaviyi tolere edemeyen hastalar</a:t>
            </a:r>
            <a:endParaRPr lang="ko-KR" altLang="en-US" sz="2000" b="1" dirty="0" smtClean="0">
              <a:latin typeface="Calibri" charset="0"/>
            </a:endParaRPr>
          </a:p>
          <a:p>
            <a:pPr marL="342900" indent="-342900" algn="l" defTabSz="914400" latinLnBrk="0">
              <a:lnSpc>
                <a:spcPct val="133000"/>
              </a:lnSpc>
              <a:spcBef>
                <a:spcPts val="400"/>
              </a:spcBef>
              <a:spcAft>
                <a:spcPts val="0"/>
              </a:spcAft>
              <a:buFontTx/>
              <a:buNone/>
            </a:pPr>
            <a:r>
              <a:rPr lang="en-US" altLang="ko-KR" sz="2000" b="1" dirty="0" smtClean="0">
                <a:solidFill>
                  <a:srgbClr val="0000FF"/>
                </a:solidFill>
                <a:latin typeface="Calibri" charset="0"/>
              </a:rPr>
              <a:t>3-Kayıp fazla olan (aşırı kanama, anjiodisplazi…)  </a:t>
            </a:r>
            <a:endParaRPr lang="ko-KR" altLang="en-US" sz="2000" b="1" dirty="0" smtClean="0">
              <a:latin typeface="Calibri" charset="0"/>
            </a:endParaRPr>
          </a:p>
          <a:p>
            <a:pPr marL="342900" indent="-342900" algn="l" defTabSz="914400" latinLnBrk="0">
              <a:lnSpc>
                <a:spcPct val="133000"/>
              </a:lnSpc>
              <a:spcBef>
                <a:spcPts val="400"/>
              </a:spcBef>
              <a:spcAft>
                <a:spcPts val="0"/>
              </a:spcAft>
              <a:buFontTx/>
              <a:buNone/>
            </a:pPr>
            <a:r>
              <a:rPr lang="en-US" altLang="ko-KR" sz="2000" b="1" dirty="0" smtClean="0">
                <a:solidFill>
                  <a:srgbClr val="0000FF"/>
                </a:solidFill>
                <a:latin typeface="Calibri" charset="0"/>
              </a:rPr>
              <a:t>4-EPO kullanan hemodiyaliz</a:t>
            </a:r>
            <a:endParaRPr lang="ko-KR" altLang="en-US" sz="2000" b="1" dirty="0" smtClean="0">
              <a:latin typeface="Calibri" charset="0"/>
            </a:endParaRPr>
          </a:p>
          <a:p>
            <a:pPr marL="342900" indent="-342900" algn="l" defTabSz="914400" latinLnBrk="0">
              <a:lnSpc>
                <a:spcPct val="133000"/>
              </a:lnSpc>
              <a:spcBef>
                <a:spcPts val="400"/>
              </a:spcBef>
              <a:spcAft>
                <a:spcPts val="0"/>
              </a:spcAft>
              <a:buFontTx/>
              <a:buNone/>
            </a:pPr>
            <a:endParaRPr lang="ko-KR" altLang="en-US" sz="2000" b="1" dirty="0" smtClean="0">
              <a:latin typeface="Calibri" charset="0"/>
            </a:endParaRPr>
          </a:p>
          <a:p>
            <a:pPr marL="342900" indent="-342900" algn="l" defTabSz="914400" latinLnBrk="0">
              <a:lnSpc>
                <a:spcPct val="133000"/>
              </a:lnSpc>
              <a:spcBef>
                <a:spcPts val="400"/>
              </a:spcBef>
              <a:spcAft>
                <a:spcPts val="0"/>
              </a:spcAft>
              <a:buFontTx/>
              <a:buNone/>
            </a:pPr>
            <a:r>
              <a:rPr lang="en-US" altLang="ko-KR" sz="2000" b="1" dirty="0" smtClean="0">
                <a:solidFill>
                  <a:srgbClr val="C00000"/>
                </a:solidFill>
                <a:latin typeface="Calibri" charset="0"/>
              </a:rPr>
              <a:t>Parenteral doz: </a:t>
            </a:r>
            <a:endParaRPr lang="ko-KR" altLang="en-US" sz="2000" b="1" dirty="0" smtClean="0">
              <a:latin typeface="Calibri" charset="0"/>
            </a:endParaRPr>
          </a:p>
          <a:p>
            <a:pPr marL="342900" indent="-342900" algn="l" defTabSz="914400" latinLnBrk="0">
              <a:lnSpc>
                <a:spcPct val="133000"/>
              </a:lnSpc>
              <a:spcBef>
                <a:spcPts val="400"/>
              </a:spcBef>
              <a:spcAft>
                <a:spcPts val="0"/>
              </a:spcAft>
              <a:buFontTx/>
              <a:buNone/>
            </a:pPr>
            <a:r>
              <a:rPr lang="en-US" altLang="ko-KR" sz="2000" b="1" dirty="0" smtClean="0">
                <a:solidFill>
                  <a:srgbClr val="000099"/>
                </a:solidFill>
                <a:latin typeface="Calibri" charset="0"/>
              </a:rPr>
              <a:t>Kilo x Eksilen Hg x 2.4 + Depo (bayan 500mg, erkek  1000mg)</a:t>
            </a:r>
            <a:endParaRPr lang="ko-KR" altLang="en-US" sz="2000" b="1" dirty="0" smtClean="0">
              <a:latin typeface="Calibri" charset="0"/>
            </a:endParaRPr>
          </a:p>
          <a:p>
            <a:pPr marL="342900" indent="-342900" algn="l" defTabSz="914400" latinLnBrk="0">
              <a:lnSpc>
                <a:spcPct val="133000"/>
              </a:lnSpc>
              <a:spcBef>
                <a:spcPts val="400"/>
              </a:spcBef>
              <a:spcAft>
                <a:spcPts val="0"/>
              </a:spcAft>
              <a:buFontTx/>
              <a:buNone/>
            </a:pPr>
            <a:r>
              <a:rPr lang="en-US" altLang="ko-KR" sz="2000" b="1" dirty="0" smtClean="0">
                <a:solidFill>
                  <a:srgbClr val="000099"/>
                </a:solidFill>
                <a:latin typeface="Calibri" charset="0"/>
              </a:rPr>
              <a:t>Ampul: 100-200 mg derin im enjeksiyon</a:t>
            </a:r>
            <a:endParaRPr lang="ko-KR" altLang="en-US" sz="2000" b="1" dirty="0" smtClean="0">
              <a:latin typeface="Calibri" charset="0"/>
            </a:endParaRPr>
          </a:p>
          <a:p>
            <a:pPr marL="342900" indent="-342900" algn="l" defTabSz="914400" latinLnBrk="0">
              <a:lnSpc>
                <a:spcPct val="102000"/>
              </a:lnSpc>
              <a:spcBef>
                <a:spcPts val="700"/>
              </a:spcBef>
              <a:spcAft>
                <a:spcPts val="0"/>
              </a:spcAft>
              <a:buFontTx/>
              <a:buNone/>
            </a:pPr>
            <a:r>
              <a:rPr lang="en-US" altLang="ko-KR" sz="3200" b="1" dirty="0" smtClean="0">
                <a:solidFill>
                  <a:srgbClr val="FF0000"/>
                </a:solidFill>
                <a:latin typeface="Calibri" charset="0"/>
              </a:rPr>
              <a:t>Venofer</a:t>
            </a:r>
            <a:endParaRPr lang="ko-KR" altLang="en-US" sz="3200" b="1" dirty="0" smtClean="0">
              <a:latin typeface="Calibri" charset="0"/>
            </a:endParaRPr>
          </a:p>
          <a:p>
            <a:pPr marL="342900" indent="-342900" algn="l" defTabSz="914400" latinLnBrk="0">
              <a:lnSpc>
                <a:spcPct val="102000"/>
              </a:lnSpc>
              <a:spcBef>
                <a:spcPts val="300"/>
              </a:spcBef>
              <a:spcAft>
                <a:spcPts val="0"/>
              </a:spcAft>
              <a:buFontTx/>
              <a:buNone/>
            </a:pPr>
            <a:endParaRPr lang="ko-KR" altLang="en-US" sz="1600" dirty="0" smtClean="0">
              <a:latin typeface="Calibri" charset="0"/>
            </a:endParaRPr>
          </a:p>
          <a:p>
            <a:pPr marL="342900" indent="-342900" algn="l" defTabSz="914400" latinLnBrk="0">
              <a:lnSpc>
                <a:spcPct val="133000"/>
              </a:lnSpc>
              <a:spcBef>
                <a:spcPts val="400"/>
              </a:spcBef>
              <a:spcAft>
                <a:spcPts val="0"/>
              </a:spcAft>
              <a:buFontTx/>
              <a:buNone/>
            </a:pPr>
            <a:endParaRPr lang="ko-KR" altLang="en-US" sz="2000" b="1" dirty="0" smtClean="0">
              <a:latin typeface="Calibri" charset="0"/>
            </a:endParaRPr>
          </a:p>
          <a:p>
            <a:pPr marL="342900" indent="-342900" algn="l" defTabSz="914400" latinLnBrk="0">
              <a:lnSpc>
                <a:spcPct val="133000"/>
              </a:lnSpc>
              <a:spcBef>
                <a:spcPts val="400"/>
              </a:spcBef>
              <a:spcAft>
                <a:spcPts val="0"/>
              </a:spcAft>
              <a:buFontTx/>
              <a:buNone/>
            </a:pPr>
            <a:endParaRPr lang="ko-KR" altLang="en-US" sz="2000" b="1" dirty="0" smtClean="0">
              <a:latin typeface="Calibri" charset="0"/>
            </a:endParaRPr>
          </a:p>
          <a:p>
            <a:pPr marL="342900" indent="-342900" algn="l" defTabSz="914400" latinLnBrk="0">
              <a:lnSpc>
                <a:spcPct val="133000"/>
              </a:lnSpc>
              <a:spcBef>
                <a:spcPts val="400"/>
              </a:spcBef>
              <a:spcAft>
                <a:spcPts val="0"/>
              </a:spcAft>
              <a:buFontTx/>
              <a:buNone/>
            </a:pPr>
            <a:endParaRPr lang="ko-KR" altLang="en-US" sz="2000" b="1" dirty="0" smtClean="0">
              <a:latin typeface="Calibri" charset="0"/>
            </a:endParaRPr>
          </a:p>
          <a:p>
            <a:pPr marL="342900" indent="-342900" algn="l" defTabSz="914400" latinLnBrk="0">
              <a:lnSpc>
                <a:spcPct val="133000"/>
              </a:lnSpc>
              <a:spcBef>
                <a:spcPts val="400"/>
              </a:spcBef>
              <a:spcAft>
                <a:spcPts val="0"/>
              </a:spcAft>
              <a:buFontTx/>
              <a:buNone/>
            </a:pPr>
            <a:endParaRPr lang="ko-KR" altLang="en-US" sz="2000" b="1" dirty="0" smtClean="0">
              <a:latin typeface="Calibri" charset="0"/>
            </a:endParaRPr>
          </a:p>
          <a:p>
            <a:pPr marL="342900" indent="-342900" algn="l" defTabSz="914400" latinLnBrk="0">
              <a:lnSpc>
                <a:spcPct val="133000"/>
              </a:lnSpc>
              <a:spcBef>
                <a:spcPts val="400"/>
              </a:spcBef>
              <a:spcAft>
                <a:spcPts val="0"/>
              </a:spcAft>
              <a:buFontTx/>
              <a:buNone/>
            </a:pPr>
            <a:endParaRPr lang="ko-KR" altLang="en-US" sz="2000" b="1" dirty="0" smtClean="0">
              <a:latin typeface="Calibri" charset="0"/>
            </a:endParaRPr>
          </a:p>
          <a:p>
            <a:pPr marL="342900" indent="-342900" algn="l" defTabSz="914400" latinLnBrk="0">
              <a:lnSpc>
                <a:spcPct val="133000"/>
              </a:lnSpc>
              <a:spcBef>
                <a:spcPts val="400"/>
              </a:spcBef>
              <a:spcAft>
                <a:spcPts val="0"/>
              </a:spcAft>
              <a:buFontTx/>
              <a:buNone/>
            </a:pPr>
            <a:endParaRPr lang="ko-KR" altLang="en-US" sz="2000" dirty="0" smtClean="0">
              <a:latin typeface="Calibri" charset="0"/>
            </a:endParaRPr>
          </a:p>
        </p:txBody>
      </p:sp>
    </p:spTree>
    <p:extLst>
      <p:ext uri="{BB962C8B-B14F-4D97-AF65-F5344CB8AC3E}">
        <p14:creationId xmlns:p14="http://schemas.microsoft.com/office/powerpoint/2010/main" val="413900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type="title"/>
          </p:nvPr>
        </p:nvSpPr>
        <p:spPr bwMode="auto">
          <a:xfrm>
            <a:off x="457200" y="285728"/>
            <a:ext cx="8686800" cy="707886"/>
          </a:xfrm>
          <a:solidFill>
            <a:srgbClr val="E8F18F"/>
          </a:solidFill>
          <a:ln>
            <a:miter lim="800000"/>
            <a:headEnd/>
            <a:tailEnd/>
          </a:ln>
        </p:spPr>
        <p:txBody>
          <a:bodyPr wrap="square">
            <a:spAutoFit/>
          </a:bodyPr>
          <a:lstStyle/>
          <a:p>
            <a:pPr eaLnBrk="1" fontAlgn="auto" hangingPunct="1">
              <a:spcBef>
                <a:spcPct val="50000"/>
              </a:spcBef>
              <a:spcAft>
                <a:spcPts val="0"/>
              </a:spcAft>
              <a:defRPr/>
            </a:pPr>
            <a:r>
              <a:rPr lang="tr-TR" sz="4000" b="1" dirty="0" err="1" smtClean="0">
                <a:solidFill>
                  <a:srgbClr val="990000"/>
                </a:solidFill>
              </a:rPr>
              <a:t>Eritropoietin</a:t>
            </a:r>
            <a:endParaRPr lang="tr-TR" sz="4000" b="1" dirty="0">
              <a:solidFill>
                <a:srgbClr val="990000"/>
              </a:solidFill>
            </a:endParaRPr>
          </a:p>
        </p:txBody>
      </p:sp>
      <p:pic>
        <p:nvPicPr>
          <p:cNvPr id="21506" name="Picture 15"/>
          <p:cNvPicPr>
            <a:picLocks noGrp="1" noChangeAspect="1" noChangeArrowheads="1"/>
          </p:cNvPicPr>
          <p:nvPr>
            <p:ph idx="1"/>
          </p:nvPr>
        </p:nvPicPr>
        <p:blipFill>
          <a:blip r:embed="rId2"/>
          <a:srcRect/>
          <a:stretch>
            <a:fillRect/>
          </a:stretch>
        </p:blipFill>
        <p:spPr>
          <a:xfrm>
            <a:off x="323850" y="1412875"/>
            <a:ext cx="3960813" cy="4525963"/>
          </a:xfrm>
        </p:spPr>
      </p:pic>
      <p:pic>
        <p:nvPicPr>
          <p:cNvPr id="21508" name="Picture 4" descr="indir"/>
          <p:cNvPicPr>
            <a:picLocks noChangeAspect="1" noChangeArrowheads="1"/>
          </p:cNvPicPr>
          <p:nvPr/>
        </p:nvPicPr>
        <p:blipFill>
          <a:blip r:embed="rId3"/>
          <a:srcRect/>
          <a:stretch>
            <a:fillRect/>
          </a:stretch>
        </p:blipFill>
        <p:spPr bwMode="auto">
          <a:xfrm>
            <a:off x="4500563" y="1341438"/>
            <a:ext cx="4175125" cy="4608512"/>
          </a:xfrm>
          <a:prstGeom prst="rect">
            <a:avLst/>
          </a:prstGeom>
          <a:noFill/>
        </p:spPr>
      </p:pic>
    </p:spTree>
    <p:extLst>
      <p:ext uri="{BB962C8B-B14F-4D97-AF65-F5344CB8AC3E}">
        <p14:creationId xmlns:p14="http://schemas.microsoft.com/office/powerpoint/2010/main" val="2620797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750" y="204788"/>
            <a:ext cx="8243888" cy="708025"/>
          </a:xfrm>
        </p:spPr>
        <p:txBody>
          <a:bodyPr>
            <a:spAutoFit/>
          </a:bodyPr>
          <a:lstStyle/>
          <a:p>
            <a:pPr eaLnBrk="1" fontAlgn="auto" hangingPunct="1">
              <a:spcAft>
                <a:spcPts val="0"/>
              </a:spcAft>
              <a:tabLst>
                <a:tab pos="4686300" algn="l"/>
              </a:tabLst>
              <a:defRPr/>
            </a:pPr>
            <a:r>
              <a:rPr lang="tr-TR" sz="4000" b="1" dirty="0" smtClean="0">
                <a:solidFill>
                  <a:srgbClr val="990000"/>
                </a:solidFill>
                <a:effectLst/>
                <a:latin typeface="+mn-lt"/>
              </a:rPr>
              <a:t>HEMOGLOBİN</a:t>
            </a:r>
            <a:endParaRPr lang="en-US" sz="4000" b="1" dirty="0" smtClean="0">
              <a:solidFill>
                <a:srgbClr val="990000"/>
              </a:solidFill>
              <a:effectLst/>
              <a:latin typeface="+mn-lt"/>
            </a:endParaRPr>
          </a:p>
        </p:txBody>
      </p:sp>
      <p:pic>
        <p:nvPicPr>
          <p:cNvPr id="22530" name="Picture 4"/>
          <p:cNvPicPr>
            <a:picLocks noChangeAspect="1" noChangeArrowheads="1"/>
          </p:cNvPicPr>
          <p:nvPr/>
        </p:nvPicPr>
        <p:blipFill>
          <a:blip r:embed="rId2"/>
          <a:srcRect l="443" t="12268" r="775" b="16081"/>
          <a:stretch>
            <a:fillRect/>
          </a:stretch>
        </p:blipFill>
        <p:spPr bwMode="auto">
          <a:xfrm>
            <a:off x="1331913" y="1628775"/>
            <a:ext cx="6848475" cy="3724275"/>
          </a:xfrm>
          <a:prstGeom prst="rect">
            <a:avLst/>
          </a:prstGeom>
          <a:noFill/>
          <a:ln w="9525">
            <a:noFill/>
            <a:miter lim="800000"/>
            <a:headEnd/>
            <a:tailEnd/>
          </a:ln>
        </p:spPr>
      </p:pic>
      <p:sp>
        <p:nvSpPr>
          <p:cNvPr id="22531" name="Text Box 5"/>
          <p:cNvSpPr txBox="1">
            <a:spLocks noChangeArrowheads="1"/>
          </p:cNvSpPr>
          <p:nvPr/>
        </p:nvSpPr>
        <p:spPr bwMode="auto">
          <a:xfrm>
            <a:off x="2124075" y="908050"/>
            <a:ext cx="1871663" cy="457200"/>
          </a:xfrm>
          <a:prstGeom prst="rect">
            <a:avLst/>
          </a:prstGeom>
          <a:solidFill>
            <a:srgbClr val="E8F18F"/>
          </a:solidFill>
          <a:ln w="9525">
            <a:noFill/>
            <a:miter lim="800000"/>
            <a:headEnd/>
            <a:tailEnd/>
          </a:ln>
        </p:spPr>
        <p:txBody>
          <a:bodyPr>
            <a:spAutoFit/>
          </a:bodyPr>
          <a:lstStyle/>
          <a:p>
            <a:pPr>
              <a:spcBef>
                <a:spcPct val="50000"/>
              </a:spcBef>
            </a:pPr>
            <a:r>
              <a:rPr lang="tr-TR" sz="2400" b="1">
                <a:solidFill>
                  <a:srgbClr val="990000"/>
                </a:solidFill>
                <a:latin typeface="Franklin Gothic Book"/>
              </a:rPr>
              <a:t> GLOBİN</a:t>
            </a:r>
          </a:p>
        </p:txBody>
      </p:sp>
      <p:sp>
        <p:nvSpPr>
          <p:cNvPr id="22532" name="Text Box 6"/>
          <p:cNvSpPr txBox="1">
            <a:spLocks noChangeArrowheads="1"/>
          </p:cNvSpPr>
          <p:nvPr/>
        </p:nvSpPr>
        <p:spPr bwMode="auto">
          <a:xfrm>
            <a:off x="3995738" y="908050"/>
            <a:ext cx="1296987" cy="519113"/>
          </a:xfrm>
          <a:prstGeom prst="rect">
            <a:avLst/>
          </a:prstGeom>
          <a:noFill/>
          <a:ln w="9525">
            <a:noFill/>
            <a:miter lim="800000"/>
            <a:headEnd/>
            <a:tailEnd/>
          </a:ln>
        </p:spPr>
        <p:txBody>
          <a:bodyPr>
            <a:spAutoFit/>
          </a:bodyPr>
          <a:lstStyle/>
          <a:p>
            <a:pPr>
              <a:spcBef>
                <a:spcPct val="50000"/>
              </a:spcBef>
            </a:pPr>
            <a:r>
              <a:rPr lang="tr-TR">
                <a:latin typeface="Franklin Gothic Book"/>
              </a:rPr>
              <a:t>       </a:t>
            </a:r>
            <a:r>
              <a:rPr lang="tr-TR" sz="2800" b="1">
                <a:latin typeface="Franklin Gothic Book"/>
              </a:rPr>
              <a:t>+</a:t>
            </a:r>
          </a:p>
        </p:txBody>
      </p:sp>
      <p:sp>
        <p:nvSpPr>
          <p:cNvPr id="22533" name="Text Box 7"/>
          <p:cNvSpPr txBox="1">
            <a:spLocks noChangeArrowheads="1"/>
          </p:cNvSpPr>
          <p:nvPr/>
        </p:nvSpPr>
        <p:spPr bwMode="auto">
          <a:xfrm>
            <a:off x="5724525" y="908050"/>
            <a:ext cx="1439863" cy="457200"/>
          </a:xfrm>
          <a:prstGeom prst="rect">
            <a:avLst/>
          </a:prstGeom>
          <a:solidFill>
            <a:srgbClr val="E8F18F"/>
          </a:solidFill>
          <a:ln w="9525">
            <a:noFill/>
            <a:miter lim="800000"/>
            <a:headEnd/>
            <a:tailEnd/>
          </a:ln>
        </p:spPr>
        <p:txBody>
          <a:bodyPr>
            <a:spAutoFit/>
          </a:bodyPr>
          <a:lstStyle/>
          <a:p>
            <a:pPr>
              <a:spcBef>
                <a:spcPct val="50000"/>
              </a:spcBef>
            </a:pPr>
            <a:r>
              <a:rPr lang="tr-TR" sz="2400" b="1">
                <a:solidFill>
                  <a:srgbClr val="990000"/>
                </a:solidFill>
                <a:latin typeface="Franklin Gothic Book"/>
              </a:rPr>
              <a:t>HEM</a:t>
            </a:r>
          </a:p>
        </p:txBody>
      </p:sp>
      <p:sp>
        <p:nvSpPr>
          <p:cNvPr id="22534" name="Text Box 8"/>
          <p:cNvSpPr txBox="1">
            <a:spLocks noChangeArrowheads="1"/>
          </p:cNvSpPr>
          <p:nvPr/>
        </p:nvSpPr>
        <p:spPr bwMode="auto">
          <a:xfrm>
            <a:off x="250825" y="5589588"/>
            <a:ext cx="8713788" cy="763587"/>
          </a:xfrm>
          <a:prstGeom prst="rect">
            <a:avLst/>
          </a:prstGeom>
          <a:solidFill>
            <a:srgbClr val="E6F084"/>
          </a:solidFill>
          <a:ln w="9525">
            <a:noFill/>
            <a:miter lim="800000"/>
            <a:headEnd/>
            <a:tailEnd/>
          </a:ln>
        </p:spPr>
        <p:txBody>
          <a:bodyPr>
            <a:spAutoFit/>
          </a:bodyPr>
          <a:lstStyle/>
          <a:p>
            <a:pPr>
              <a:spcBef>
                <a:spcPct val="50000"/>
              </a:spcBef>
            </a:pPr>
            <a:r>
              <a:rPr lang="tr-TR" sz="2000" b="1">
                <a:solidFill>
                  <a:srgbClr val="0000FF"/>
                </a:solidFill>
                <a:latin typeface="Franklin Gothic Book"/>
              </a:rPr>
              <a:t>İçerdiği Globin zincire göre Hgb adlandırılır: HgbA, A2, F, H, Barts</a:t>
            </a:r>
          </a:p>
          <a:p>
            <a:pPr>
              <a:spcBef>
                <a:spcPct val="50000"/>
              </a:spcBef>
            </a:pPr>
            <a:r>
              <a:rPr lang="tr-TR" sz="1600">
                <a:solidFill>
                  <a:srgbClr val="0000FF"/>
                </a:solidFill>
                <a:latin typeface="Franklin Gothic Book"/>
              </a:rPr>
              <a:t>Her bir globülin zinciri bir hem-bir Oksijen molekülü taşır; Hgb tetrameri 4 O2 taşır</a:t>
            </a:r>
          </a:p>
        </p:txBody>
      </p:sp>
    </p:spTree>
    <p:extLst>
      <p:ext uri="{BB962C8B-B14F-4D97-AF65-F5344CB8AC3E}">
        <p14:creationId xmlns:p14="http://schemas.microsoft.com/office/powerpoint/2010/main" val="173102770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ChangeAspect="1" noChangeArrowheads="1"/>
          </p:cNvPicPr>
          <p:nvPr/>
        </p:nvPicPr>
        <p:blipFill>
          <a:blip r:embed="rId2"/>
          <a:srcRect b="12665"/>
          <a:stretch>
            <a:fillRect/>
          </a:stretch>
        </p:blipFill>
        <p:spPr bwMode="auto">
          <a:xfrm>
            <a:off x="571500" y="1214438"/>
            <a:ext cx="7929563" cy="5429250"/>
          </a:xfrm>
          <a:prstGeom prst="rect">
            <a:avLst/>
          </a:prstGeom>
          <a:noFill/>
          <a:ln w="9525">
            <a:noFill/>
            <a:miter lim="800000"/>
            <a:headEnd/>
            <a:tailEnd/>
          </a:ln>
        </p:spPr>
      </p:pic>
      <p:sp>
        <p:nvSpPr>
          <p:cNvPr id="9219" name="2 Metin kutusu"/>
          <p:cNvSpPr txBox="1">
            <a:spLocks noChangeArrowheads="1"/>
          </p:cNvSpPr>
          <p:nvPr/>
        </p:nvSpPr>
        <p:spPr bwMode="auto">
          <a:xfrm>
            <a:off x="1116013" y="404813"/>
            <a:ext cx="6911975" cy="708025"/>
          </a:xfrm>
          <a:prstGeom prst="rect">
            <a:avLst/>
          </a:prstGeom>
          <a:noFill/>
          <a:ln w="9525">
            <a:noFill/>
            <a:miter lim="800000"/>
            <a:headEnd/>
            <a:tailEnd/>
          </a:ln>
        </p:spPr>
        <p:txBody>
          <a:bodyPr>
            <a:spAutoFit/>
          </a:bodyPr>
          <a:lstStyle/>
          <a:p>
            <a:pPr fontAlgn="auto">
              <a:spcBef>
                <a:spcPts val="0"/>
              </a:spcBef>
              <a:spcAft>
                <a:spcPts val="0"/>
              </a:spcAft>
              <a:defRPr/>
            </a:pPr>
            <a:r>
              <a:rPr lang="tr-TR" sz="4000" b="1" dirty="0">
                <a:solidFill>
                  <a:srgbClr val="800000"/>
                </a:solidFill>
                <a:latin typeface="+mj-lt"/>
                <a:cs typeface="+mn-cs"/>
              </a:rPr>
              <a:t>HEMOGLOBİN  TÜRLERİ</a:t>
            </a:r>
          </a:p>
        </p:txBody>
      </p:sp>
    </p:spTree>
    <p:extLst>
      <p:ext uri="{BB962C8B-B14F-4D97-AF65-F5344CB8AC3E}">
        <p14:creationId xmlns:p14="http://schemas.microsoft.com/office/powerpoint/2010/main" val="390059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42950" y="158750"/>
            <a:ext cx="7924800" cy="500063"/>
          </a:xfrm>
        </p:spPr>
        <p:txBody>
          <a:bodyPr>
            <a:noAutofit/>
          </a:bodyPr>
          <a:lstStyle/>
          <a:p>
            <a:pPr eaLnBrk="1" fontAlgn="auto" hangingPunct="1">
              <a:spcAft>
                <a:spcPts val="0"/>
              </a:spcAft>
              <a:defRPr/>
            </a:pPr>
            <a:r>
              <a:rPr lang="tr-TR" b="1" dirty="0" smtClean="0">
                <a:solidFill>
                  <a:srgbClr val="990000"/>
                </a:solidFill>
                <a:effectLst/>
              </a:rPr>
              <a:t>Normal eritrosit değerleri</a:t>
            </a:r>
          </a:p>
        </p:txBody>
      </p:sp>
      <p:graphicFrame>
        <p:nvGraphicFramePr>
          <p:cNvPr id="8393" name="Group 201"/>
          <p:cNvGraphicFramePr>
            <a:graphicFrameLocks noGrp="1"/>
          </p:cNvGraphicFramePr>
          <p:nvPr>
            <p:ph idx="1"/>
          </p:nvPr>
        </p:nvGraphicFramePr>
        <p:xfrm>
          <a:off x="496888" y="852488"/>
          <a:ext cx="8229600" cy="5817236"/>
        </p:xfrm>
        <a:graphic>
          <a:graphicData uri="http://schemas.openxmlformats.org/drawingml/2006/table">
            <a:tbl>
              <a:tblPr/>
              <a:tblGrid>
                <a:gridCol w="4114800"/>
                <a:gridCol w="4114800"/>
              </a:tblGrid>
              <a:tr h="808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dirty="0" smtClean="0">
                          <a:ln>
                            <a:noFill/>
                          </a:ln>
                          <a:solidFill>
                            <a:srgbClr val="990000"/>
                          </a:solidFill>
                          <a:effectLst/>
                          <a:latin typeface="+mn-lt"/>
                        </a:rPr>
                        <a:t>Hemoglobin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09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Erkek    13-17g/</a:t>
                      </a:r>
                      <a:r>
                        <a:rPr kumimoji="0" lang="tr-TR" sz="2000" b="1" i="0" u="none" strike="noStrike" cap="none" normalizeH="0" baseline="0" dirty="0" err="1" smtClean="0">
                          <a:ln>
                            <a:noFill/>
                          </a:ln>
                          <a:solidFill>
                            <a:srgbClr val="0000FF"/>
                          </a:solidFill>
                          <a:effectLst/>
                          <a:latin typeface="+mn-lt"/>
                        </a:rPr>
                        <a:t>dl</a:t>
                      </a:r>
                      <a:endParaRPr kumimoji="0" lang="tr-TR" sz="2000" b="1" i="0" u="none" strike="noStrike" cap="none" normalizeH="0" baseline="0" dirty="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Kadın     12-16 g/</a:t>
                      </a:r>
                      <a:r>
                        <a:rPr kumimoji="0" lang="tr-TR" sz="2000" b="1" i="0" u="none" strike="noStrike" cap="none" normalizeH="0" baseline="0" dirty="0" err="1" smtClean="0">
                          <a:ln>
                            <a:noFill/>
                          </a:ln>
                          <a:solidFill>
                            <a:srgbClr val="0000FF"/>
                          </a:solidFill>
                          <a:effectLst/>
                          <a:latin typeface="+mn-lt"/>
                        </a:rPr>
                        <a:t>dl</a:t>
                      </a:r>
                      <a:endParaRPr kumimoji="0" lang="tr-TR" sz="2000" b="1" i="0" u="none" strike="noStrike" cap="none" normalizeH="0" baseline="0" dirty="0" smtClean="0">
                        <a:ln>
                          <a:noFill/>
                        </a:ln>
                        <a:solidFill>
                          <a:srgbClr val="0000FF"/>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BCF"/>
                    </a:solidFill>
                  </a:tcPr>
                </a:tc>
              </a:tr>
              <a:tr h="809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990000"/>
                          </a:solidFill>
                          <a:effectLst/>
                          <a:latin typeface="+mn-lt"/>
                        </a:rPr>
                        <a:t>Hematokrit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09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Erkek    %40-52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Kadın     %36-42</a:t>
                      </a:r>
                      <a:endParaRPr kumimoji="0" lang="tr-TR" sz="2000" b="1"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BCF"/>
                    </a:solidFill>
                  </a:tcPr>
                </a:tc>
              </a:tr>
              <a:tr h="808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990000"/>
                          </a:solidFill>
                          <a:effectLst/>
                          <a:latin typeface="+mn-lt"/>
                        </a:rPr>
                        <a:t>Eritrosit sayısı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09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Erkek     4.5-6x10e6/</a:t>
                      </a:r>
                      <a:r>
                        <a:rPr kumimoji="0" lang="el-GR" sz="2000" b="1" i="0" u="none" strike="noStrike" cap="none" normalizeH="0" baseline="0" smtClean="0">
                          <a:ln>
                            <a:noFill/>
                          </a:ln>
                          <a:solidFill>
                            <a:srgbClr val="0000FF"/>
                          </a:solidFill>
                          <a:effectLst/>
                          <a:latin typeface="+mn-lt"/>
                        </a:rPr>
                        <a:t>μ</a:t>
                      </a:r>
                      <a:r>
                        <a:rPr kumimoji="0" lang="tr-TR" sz="2000" b="1" i="0" u="none" strike="noStrike" cap="none" normalizeH="0" baseline="0" smtClean="0">
                          <a:ln>
                            <a:noFill/>
                          </a:ln>
                          <a:solidFill>
                            <a:srgbClr val="0000FF"/>
                          </a:solidFill>
                          <a:effectLst/>
                          <a:latin typeface="+mn-lt"/>
                        </a:rPr>
                        <a:t>l</a:t>
                      </a:r>
                      <a:endParaRPr kumimoji="0" lang="tr-TR" sz="2000" b="1" i="0" u="sng" strike="noStrike" cap="none" normalizeH="0" baseline="0" smtClean="0">
                        <a:ln>
                          <a:noFill/>
                        </a:ln>
                        <a:solidFill>
                          <a:srgbClr val="0000FF"/>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Kadın     4.0-5.5x10e6/</a:t>
                      </a:r>
                      <a:r>
                        <a:rPr kumimoji="0" lang="el-GR" sz="2000" b="1" i="0" u="none" strike="noStrike" cap="none" normalizeH="0" baseline="0" smtClean="0">
                          <a:ln>
                            <a:noFill/>
                          </a:ln>
                          <a:solidFill>
                            <a:srgbClr val="0000FF"/>
                          </a:solidFill>
                          <a:effectLst/>
                          <a:latin typeface="+mn-lt"/>
                        </a:rPr>
                        <a:t>μ</a:t>
                      </a:r>
                      <a:r>
                        <a:rPr kumimoji="0" lang="tr-TR" sz="2000" b="1" i="0" u="none" strike="noStrike" cap="none" normalizeH="0" baseline="0" smtClean="0">
                          <a:ln>
                            <a:noFill/>
                          </a:ln>
                          <a:solidFill>
                            <a:srgbClr val="0000FF"/>
                          </a:solidFill>
                          <a:effectLst/>
                          <a:latin typeface="+mn-lt"/>
                        </a:rPr>
                        <a:t>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BCF"/>
                    </a:solidFill>
                  </a:tcPr>
                </a:tc>
              </a:tr>
              <a:tr h="530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990000"/>
                          </a:solidFill>
                          <a:effectLst/>
                          <a:latin typeface="+mn-lt"/>
                        </a:rPr>
                        <a:t>MCV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09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80-99 femtolitre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BCF"/>
                    </a:solidFill>
                  </a:tcPr>
                </a:tc>
              </a:tr>
              <a:tr h="530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990000"/>
                          </a:solidFill>
                          <a:effectLst/>
                          <a:latin typeface="+mn-lt"/>
                        </a:rPr>
                        <a:t>MCH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09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30-34 pigogram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BCF"/>
                    </a:solidFill>
                  </a:tcPr>
                </a:tc>
              </a:tr>
              <a:tr h="530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400" b="1" i="0" u="none" strike="noStrike" cap="none" normalizeH="0" baseline="0" smtClean="0">
                          <a:ln>
                            <a:noFill/>
                          </a:ln>
                          <a:solidFill>
                            <a:srgbClr val="990000"/>
                          </a:solidFill>
                          <a:effectLst/>
                          <a:latin typeface="+mn-lt"/>
                        </a:rPr>
                        <a:t>MCHC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09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30-36 g/dl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BCF"/>
                    </a:solidFill>
                  </a:tcPr>
                </a:tc>
              </a:tr>
              <a:tr h="673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990000"/>
                          </a:solidFill>
                          <a:effectLst/>
                          <a:latin typeface="+mn-lt"/>
                        </a:rPr>
                        <a:t>Eritrosit volüm dağılımı (RDW)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F09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smtClean="0">
                          <a:ln>
                            <a:noFill/>
                          </a:ln>
                          <a:solidFill>
                            <a:srgbClr val="0000FF"/>
                          </a:solidFill>
                          <a:effectLst/>
                          <a:latin typeface="+mn-lt"/>
                        </a:rPr>
                        <a:t>%12-14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1CBCF"/>
                    </a:solidFill>
                  </a:tcPr>
                </a:tc>
              </a:tr>
              <a:tr h="1071563">
                <a:tc>
                  <a:txBody>
                    <a:bodyPr/>
                    <a:lstStyle/>
                    <a:p>
                      <a:pPr marL="0" marR="0" lvl="0" indent="0" algn="l" defTabSz="914400" rtl="0" eaLnBrk="1" fontAlgn="base" latinLnBrk="0" hangingPunct="1">
                        <a:lnSpc>
                          <a:spcPct val="90000"/>
                        </a:lnSpc>
                        <a:spcBef>
                          <a:spcPct val="20000"/>
                        </a:spcBef>
                        <a:spcAft>
                          <a:spcPct val="0"/>
                        </a:spcAft>
                        <a:buClrTx/>
                        <a:buSzTx/>
                        <a:buFontTx/>
                        <a:buNone/>
                        <a:tabLst/>
                      </a:pPr>
                      <a:r>
                        <a:rPr kumimoji="0" lang="tr-TR" sz="2400" b="1" i="0" u="none" strike="noStrike" cap="none" normalizeH="0" baseline="0" smtClean="0">
                          <a:ln>
                            <a:noFill/>
                          </a:ln>
                          <a:solidFill>
                            <a:srgbClr val="990000"/>
                          </a:solidFill>
                          <a:effectLst/>
                          <a:latin typeface="+mn-lt"/>
                        </a:rPr>
                        <a:t>Retikülosit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9F09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%0.5-1.5 :Erkek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0000FF"/>
                          </a:solidFill>
                          <a:effectLst/>
                          <a:latin typeface="+mn-lt"/>
                        </a:rPr>
                        <a:t>%0.5-2.5 :Bayan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000" b="1" i="0" u="none" strike="noStrike" cap="none" normalizeH="0" baseline="0" dirty="0" smtClean="0">
                        <a:ln>
                          <a:noFill/>
                        </a:ln>
                        <a:solidFill>
                          <a:srgbClr val="0000FF"/>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1CBCF"/>
                    </a:solidFill>
                  </a:tcPr>
                </a:tc>
              </a:tr>
            </a:tbl>
          </a:graphicData>
        </a:graphic>
      </p:graphicFrame>
    </p:spTree>
    <p:extLst>
      <p:ext uri="{BB962C8B-B14F-4D97-AF65-F5344CB8AC3E}">
        <p14:creationId xmlns:p14="http://schemas.microsoft.com/office/powerpoint/2010/main" val="4029392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body" idx="1"/>
          </p:nvPr>
        </p:nvSpPr>
        <p:spPr>
          <a:xfrm>
            <a:off x="323850" y="1341438"/>
            <a:ext cx="8820150" cy="4895850"/>
          </a:xfrm>
        </p:spPr>
        <p:txBody>
          <a:bodyPr/>
          <a:lstStyle/>
          <a:p>
            <a:pPr eaLnBrk="1" hangingPunct="1">
              <a:lnSpc>
                <a:spcPct val="180000"/>
              </a:lnSpc>
              <a:buClr>
                <a:srgbClr val="FF0000"/>
              </a:buClr>
            </a:pPr>
            <a:r>
              <a:rPr lang="tr-TR" sz="2000" b="1" smtClean="0">
                <a:solidFill>
                  <a:srgbClr val="006600"/>
                </a:solidFill>
              </a:rPr>
              <a:t>Hemoglobinin yaş ve cinse göre normal kabul edilen değerlerin altında olmasına anemi denir</a:t>
            </a:r>
          </a:p>
          <a:p>
            <a:pPr eaLnBrk="1" hangingPunct="1">
              <a:lnSpc>
                <a:spcPct val="180000"/>
              </a:lnSpc>
              <a:buClr>
                <a:srgbClr val="FF0000"/>
              </a:buClr>
            </a:pPr>
            <a:r>
              <a:rPr lang="tr-TR" sz="2000" b="1" smtClean="0">
                <a:solidFill>
                  <a:srgbClr val="0000FF"/>
                </a:solidFill>
              </a:rPr>
              <a:t>Bir hastalık değil birçok hastalığın oluşturduğu</a:t>
            </a:r>
          </a:p>
          <a:p>
            <a:pPr eaLnBrk="1" hangingPunct="1">
              <a:lnSpc>
                <a:spcPct val="180000"/>
              </a:lnSpc>
              <a:buFontTx/>
              <a:buNone/>
            </a:pPr>
            <a:r>
              <a:rPr lang="tr-TR" sz="2000" b="1" smtClean="0">
                <a:solidFill>
                  <a:srgbClr val="0000FF"/>
                </a:solidFill>
              </a:rPr>
              <a:t>   klinik belirtilerden veya bulgulardan birisi olarak düşünülmelidir</a:t>
            </a:r>
          </a:p>
          <a:p>
            <a:pPr eaLnBrk="1" hangingPunct="1">
              <a:lnSpc>
                <a:spcPct val="180000"/>
              </a:lnSpc>
              <a:buClr>
                <a:srgbClr val="FF0000"/>
              </a:buClr>
            </a:pPr>
            <a:r>
              <a:rPr lang="tr-TR" sz="2000" b="1" smtClean="0">
                <a:solidFill>
                  <a:srgbClr val="0000FF"/>
                </a:solidFill>
              </a:rPr>
              <a:t>Aneminin varlığının gösterilmesinin ardından mutlaka nedeninin de aydınlatılması gerekir.  </a:t>
            </a:r>
          </a:p>
          <a:p>
            <a:pPr eaLnBrk="1" hangingPunct="1">
              <a:lnSpc>
                <a:spcPct val="180000"/>
              </a:lnSpc>
              <a:buFontTx/>
              <a:buNone/>
            </a:pPr>
            <a:endParaRPr lang="tr-TR" sz="2000" b="1" smtClean="0">
              <a:solidFill>
                <a:srgbClr val="FF0000"/>
              </a:solidFill>
            </a:endParaRPr>
          </a:p>
        </p:txBody>
      </p:sp>
      <p:sp>
        <p:nvSpPr>
          <p:cNvPr id="26626" name="Rectangle 3"/>
          <p:cNvSpPr>
            <a:spLocks noChangeArrowheads="1"/>
          </p:cNvSpPr>
          <p:nvPr/>
        </p:nvSpPr>
        <p:spPr bwMode="auto">
          <a:xfrm>
            <a:off x="900113" y="-242888"/>
            <a:ext cx="3259137" cy="1189038"/>
          </a:xfrm>
          <a:prstGeom prst="rect">
            <a:avLst/>
          </a:prstGeom>
          <a:noFill/>
          <a:ln w="9525">
            <a:noFill/>
            <a:miter lim="800000"/>
            <a:headEnd/>
            <a:tailEnd/>
          </a:ln>
        </p:spPr>
        <p:txBody>
          <a:bodyPr>
            <a:spAutoFit/>
          </a:bodyPr>
          <a:lstStyle/>
          <a:p>
            <a:pPr>
              <a:lnSpc>
                <a:spcPct val="180000"/>
              </a:lnSpc>
              <a:spcBef>
                <a:spcPct val="20000"/>
              </a:spcBef>
              <a:buClr>
                <a:schemeClr val="accent1"/>
              </a:buClr>
              <a:buSzPct val="70000"/>
            </a:pPr>
            <a:r>
              <a:rPr lang="tr-TR" sz="4000" b="1">
                <a:solidFill>
                  <a:srgbClr val="990000"/>
                </a:solidFill>
              </a:rPr>
              <a:t>Anemi</a:t>
            </a:r>
          </a:p>
        </p:txBody>
      </p:sp>
    </p:spTree>
    <p:extLst>
      <p:ext uri="{BB962C8B-B14F-4D97-AF65-F5344CB8AC3E}">
        <p14:creationId xmlns:p14="http://schemas.microsoft.com/office/powerpoint/2010/main" val="828157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body" idx="1"/>
          </p:nvPr>
        </p:nvSpPr>
        <p:spPr>
          <a:xfrm>
            <a:off x="323850" y="0"/>
            <a:ext cx="8820150" cy="6237288"/>
          </a:xfrm>
        </p:spPr>
        <p:txBody>
          <a:bodyPr/>
          <a:lstStyle/>
          <a:p>
            <a:pPr eaLnBrk="1" hangingPunct="1">
              <a:lnSpc>
                <a:spcPct val="180000"/>
              </a:lnSpc>
              <a:buFontTx/>
              <a:buNone/>
            </a:pPr>
            <a:r>
              <a:rPr lang="tr-TR" sz="3600" b="1" smtClean="0">
                <a:solidFill>
                  <a:srgbClr val="990000"/>
                </a:solidFill>
              </a:rPr>
              <a:t>Anemi</a:t>
            </a:r>
          </a:p>
          <a:p>
            <a:pPr eaLnBrk="1" hangingPunct="1">
              <a:lnSpc>
                <a:spcPct val="250000"/>
              </a:lnSpc>
              <a:buFontTx/>
              <a:buNone/>
            </a:pPr>
            <a:r>
              <a:rPr lang="tr-TR" sz="2400" smtClean="0">
                <a:solidFill>
                  <a:srgbClr val="000099"/>
                </a:solidFill>
              </a:rPr>
              <a:t>Dünya Sağlık Örgütü’nün tanımlamasına göre anemi:</a:t>
            </a:r>
          </a:p>
          <a:p>
            <a:pPr eaLnBrk="1" hangingPunct="1">
              <a:lnSpc>
                <a:spcPct val="250000"/>
              </a:lnSpc>
            </a:pPr>
            <a:r>
              <a:rPr lang="tr-TR" sz="2400" smtClean="0">
                <a:solidFill>
                  <a:srgbClr val="000099"/>
                </a:solidFill>
              </a:rPr>
              <a:t>&gt;15 yaş  erkekte hemoglobin&lt;13g/dl   </a:t>
            </a:r>
          </a:p>
          <a:p>
            <a:pPr eaLnBrk="1" hangingPunct="1">
              <a:lnSpc>
                <a:spcPct val="250000"/>
              </a:lnSpc>
            </a:pPr>
            <a:r>
              <a:rPr lang="tr-TR" sz="2400" smtClean="0">
                <a:solidFill>
                  <a:srgbClr val="000099"/>
                </a:solidFill>
              </a:rPr>
              <a:t>&gt;15 yaş  </a:t>
            </a:r>
            <a:r>
              <a:rPr lang="de-DE" sz="2400" smtClean="0">
                <a:solidFill>
                  <a:srgbClr val="000099"/>
                </a:solidFill>
              </a:rPr>
              <a:t>kadında </a:t>
            </a:r>
            <a:r>
              <a:rPr lang="tr-TR" sz="2400" smtClean="0">
                <a:solidFill>
                  <a:srgbClr val="000099"/>
                </a:solidFill>
              </a:rPr>
              <a:t>hemoglobin&lt;</a:t>
            </a:r>
            <a:r>
              <a:rPr lang="de-DE" sz="2400" smtClean="0">
                <a:solidFill>
                  <a:srgbClr val="000099"/>
                </a:solidFill>
              </a:rPr>
              <a:t>12 g/dl</a:t>
            </a:r>
            <a:r>
              <a:rPr lang="tr-TR" sz="2400" smtClean="0">
                <a:solidFill>
                  <a:srgbClr val="000099"/>
                </a:solidFill>
              </a:rPr>
              <a:t> </a:t>
            </a:r>
          </a:p>
          <a:p>
            <a:pPr eaLnBrk="1" hangingPunct="1">
              <a:lnSpc>
                <a:spcPct val="250000"/>
              </a:lnSpc>
            </a:pPr>
            <a:r>
              <a:rPr lang="tr-TR" sz="2400" smtClean="0">
                <a:solidFill>
                  <a:srgbClr val="000099"/>
                </a:solidFill>
              </a:rPr>
              <a:t>G</a:t>
            </a:r>
            <a:r>
              <a:rPr lang="de-DE" sz="2400" smtClean="0">
                <a:solidFill>
                  <a:srgbClr val="000099"/>
                </a:solidFill>
              </a:rPr>
              <a:t>ebelerde </a:t>
            </a:r>
            <a:r>
              <a:rPr lang="tr-TR" sz="2400" smtClean="0">
                <a:solidFill>
                  <a:srgbClr val="000099"/>
                </a:solidFill>
              </a:rPr>
              <a:t>hemoglobin&lt;</a:t>
            </a:r>
            <a:r>
              <a:rPr lang="de-DE" sz="2400" smtClean="0">
                <a:solidFill>
                  <a:srgbClr val="000099"/>
                </a:solidFill>
              </a:rPr>
              <a:t>11 g/</a:t>
            </a:r>
            <a:r>
              <a:rPr lang="tr-TR" sz="2400" smtClean="0">
                <a:solidFill>
                  <a:srgbClr val="000099"/>
                </a:solidFill>
              </a:rPr>
              <a:t>dl</a:t>
            </a:r>
            <a:endParaRPr lang="de-DE" sz="2400" smtClean="0">
              <a:solidFill>
                <a:srgbClr val="000099"/>
              </a:solidFill>
            </a:endParaRPr>
          </a:p>
          <a:p>
            <a:pPr eaLnBrk="1" hangingPunct="1">
              <a:buFontTx/>
              <a:buNone/>
            </a:pPr>
            <a:endParaRPr lang="tr-TR" sz="2400" b="1" smtClean="0">
              <a:solidFill>
                <a:srgbClr val="0000FF"/>
              </a:solidFill>
            </a:endParaRPr>
          </a:p>
          <a:p>
            <a:pPr eaLnBrk="1" hangingPunct="1">
              <a:lnSpc>
                <a:spcPct val="180000"/>
              </a:lnSpc>
              <a:buFontTx/>
              <a:buNone/>
            </a:pPr>
            <a:endParaRPr lang="tr-TR" sz="2400" b="1" smtClean="0">
              <a:solidFill>
                <a:srgbClr val="FF0000"/>
              </a:solidFill>
            </a:endParaRPr>
          </a:p>
        </p:txBody>
      </p:sp>
    </p:spTree>
    <p:extLst>
      <p:ext uri="{BB962C8B-B14F-4D97-AF65-F5344CB8AC3E}">
        <p14:creationId xmlns:p14="http://schemas.microsoft.com/office/powerpoint/2010/main" val="697052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1447</Words>
  <Application>Microsoft Office PowerPoint</Application>
  <PresentationFormat>Ekran Gösterisi (4:3)</PresentationFormat>
  <Paragraphs>395</Paragraphs>
  <Slides>39</Slides>
  <Notes>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Office Theme</vt:lpstr>
      <vt:lpstr>DEMİR EKSİKLİĞİ ANEMİSİ</vt:lpstr>
      <vt:lpstr> HEMATOPOEZ </vt:lpstr>
      <vt:lpstr>ERİTROPOEZ İÇİN GEREKLİ ELEMANLAR</vt:lpstr>
      <vt:lpstr>Eritropoietin</vt:lpstr>
      <vt:lpstr>HEMOGLOBİN</vt:lpstr>
      <vt:lpstr>PowerPoint Sunusu</vt:lpstr>
      <vt:lpstr>Normal eritrosit değerleri</vt:lpstr>
      <vt:lpstr>PowerPoint Sunusu</vt:lpstr>
      <vt:lpstr>PowerPoint Sunusu</vt:lpstr>
      <vt:lpstr>AnemİLerİN patofİzyolojİlerİne göre sInIflandIrIlmasI</vt:lpstr>
      <vt:lpstr> Anemİlerİn morfolojİlerİne göre sINIFLANDIRILMASI</vt:lpstr>
      <vt:lpstr>DEMİR EKSİKLİĞİ ANEMİSİ</vt:lpstr>
      <vt:lpstr>DEMİRDEN ZENGİN BESİNLER</vt:lpstr>
      <vt:lpstr>DEMİR EMİLİMİ</vt:lpstr>
      <vt:lpstr>DEMİR EKSİKLİĞİNİN SEBEPLERi</vt:lpstr>
      <vt:lpstr>Demİr eksİklİğİ Anemİsİnİn Klİnİk Özellİklerİ</vt:lpstr>
      <vt:lpstr>KOILONYCHIA                    ANGULER CHEİLİTİS</vt:lpstr>
      <vt:lpstr>   TANI</vt:lpstr>
      <vt:lpstr>PowerPoint Sunusu</vt:lpstr>
      <vt:lpstr>Demİr eksİklİğİ anemİsİnİn laboratuvar bulgularI</vt:lpstr>
      <vt:lpstr>PowerPoint Sunusu</vt:lpstr>
      <vt:lpstr>Demir eksikliğinin primer nedeni teSPİt edilip uygun şeklide   tedavi edilmelidir. (GGK, GİS endoskopisi) </vt:lpstr>
      <vt:lpstr>Demİr eksİklİğİ anemİsinİn tedavİsİ</vt:lpstr>
      <vt:lpstr>Tedavi</vt:lpstr>
      <vt:lpstr>Tedavi</vt:lpstr>
      <vt:lpstr>Tedavi</vt:lpstr>
      <vt:lpstr>Tedavi</vt:lpstr>
      <vt:lpstr>Tedavi</vt:lpstr>
      <vt:lpstr>Tedavi</vt:lpstr>
      <vt:lpstr>Tedavi</vt:lpstr>
      <vt:lpstr>Tedavi</vt:lpstr>
      <vt:lpstr>Tedavi</vt:lpstr>
      <vt:lpstr>Tedaviye Cevap</vt:lpstr>
      <vt:lpstr>Tedaviye Cevap</vt:lpstr>
      <vt:lpstr>PowerPoint Sunusu</vt:lpstr>
      <vt:lpstr>Proflaksi</vt:lpstr>
      <vt:lpstr>TEDAVİYE CEVAPSIZLIK NEDENLERİ</vt:lpstr>
      <vt:lpstr>Absorbsiyon bozukuluğu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DEMİR EKSİKLİĞİ ANEMİSİ</dc:title>
  <dc:creator>Naghshazar</dc:creator>
  <cp:lastModifiedBy>Win7</cp:lastModifiedBy>
  <cp:revision>13</cp:revision>
  <dcterms:created xsi:type="dcterms:W3CDTF">2006-08-16T00:00:00Z</dcterms:created>
  <dcterms:modified xsi:type="dcterms:W3CDTF">2017-01-06T13:32:39Z</dcterms:modified>
</cp:coreProperties>
</file>