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6"/>
  </p:notesMasterIdLst>
  <p:sldIdLst>
    <p:sldId id="256" r:id="rId2"/>
    <p:sldId id="316" r:id="rId3"/>
    <p:sldId id="300" r:id="rId4"/>
    <p:sldId id="305" r:id="rId5"/>
    <p:sldId id="301" r:id="rId6"/>
    <p:sldId id="302" r:id="rId7"/>
    <p:sldId id="303" r:id="rId8"/>
    <p:sldId id="304" r:id="rId9"/>
    <p:sldId id="257" r:id="rId10"/>
    <p:sldId id="290" r:id="rId11"/>
    <p:sldId id="306" r:id="rId12"/>
    <p:sldId id="292" r:id="rId13"/>
    <p:sldId id="293" r:id="rId14"/>
    <p:sldId id="308" r:id="rId15"/>
    <p:sldId id="307" r:id="rId16"/>
    <p:sldId id="295" r:id="rId17"/>
    <p:sldId id="310" r:id="rId18"/>
    <p:sldId id="309" r:id="rId19"/>
    <p:sldId id="258" r:id="rId20"/>
    <p:sldId id="314" r:id="rId21"/>
    <p:sldId id="311" r:id="rId22"/>
    <p:sldId id="312" r:id="rId23"/>
    <p:sldId id="313" r:id="rId24"/>
    <p:sldId id="262" r:id="rId25"/>
    <p:sldId id="315" r:id="rId26"/>
    <p:sldId id="278" r:id="rId27"/>
    <p:sldId id="296" r:id="rId28"/>
    <p:sldId id="279" r:id="rId29"/>
    <p:sldId id="267" r:id="rId30"/>
    <p:sldId id="268" r:id="rId31"/>
    <p:sldId id="280" r:id="rId32"/>
    <p:sldId id="264" r:id="rId33"/>
    <p:sldId id="265" r:id="rId34"/>
    <p:sldId id="266" r:id="rId35"/>
    <p:sldId id="269" r:id="rId36"/>
    <p:sldId id="270" r:id="rId37"/>
    <p:sldId id="271" r:id="rId38"/>
    <p:sldId id="272" r:id="rId39"/>
    <p:sldId id="281" r:id="rId40"/>
    <p:sldId id="274" r:id="rId41"/>
    <p:sldId id="282" r:id="rId42"/>
    <p:sldId id="283" r:id="rId43"/>
    <p:sldId id="284" r:id="rId44"/>
    <p:sldId id="285" r:id="rId45"/>
    <p:sldId id="286" r:id="rId46"/>
    <p:sldId id="275" r:id="rId47"/>
    <p:sldId id="276" r:id="rId48"/>
    <p:sldId id="288" r:id="rId49"/>
    <p:sldId id="289" r:id="rId50"/>
    <p:sldId id="297" r:id="rId51"/>
    <p:sldId id="298" r:id="rId52"/>
    <p:sldId id="299" r:id="rId53"/>
    <p:sldId id="318" r:id="rId54"/>
    <p:sldId id="277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10D30-B279-4FA1-81CC-45E9262AD3B2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96C2E-8EA3-4B0C-80DD-9562DDD3E4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4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İnsanlar günlük yaşantılarında</a:t>
            </a:r>
            <a:r>
              <a:rPr lang="tr-TR" baseline="0" dirty="0" smtClean="0"/>
              <a:t> çeşitli olayların gerçekleşme olasılığına ilişkin sık sık tahminler yaparlar. Bu tahminler olasılıkların tam olarak hesaplanmasını içermemekle birlikte ilgilenilen olayların gerçekleşme ihtimali hakkında genel bir fikir verir. Örneğin; zar oyunu oynayan bir kişinin kazanması için attığı iki zarın toplamalarının 3 veya fazla olması gerektiği durumda, o kişinin kazanma olasılığının yüksek olduğu söylenebilir.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96C2E-8EA3-4B0C-80DD-9562DDD3E4B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38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0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kisi.deu.edu.tr/hamdi.emec/ist1-7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Doç. Dr. Turan SET</a:t>
            </a:r>
          </a:p>
          <a:p>
            <a:r>
              <a:rPr lang="tr-TR" dirty="0" smtClean="0"/>
              <a:t>Karadeniz Teknik Üniversitesi Tıp Fakültesi Aile Hekimliği Anabilim Dalı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OLASILIK </a:t>
            </a:r>
            <a:br>
              <a:rPr lang="tr-TR" b="1" dirty="0" smtClean="0"/>
            </a:br>
            <a:r>
              <a:rPr lang="tr-TR" b="1" dirty="0" smtClean="0"/>
              <a:t>NORMAL DAĞILIM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5" r="19236"/>
          <a:stretch/>
        </p:blipFill>
        <p:spPr bwMode="auto">
          <a:xfrm>
            <a:off x="2051720" y="4883510"/>
            <a:ext cx="5059613" cy="17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Olasılık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Beklenen bir olayın olasılığı ;</a:t>
                </a:r>
              </a:p>
              <a:p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Olasılık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𝐵𝑒𝑘𝑙𝑒𝑛𝑒𝑛</m:t>
                        </m:r>
                        <m:r>
                          <a:rPr lang="tr-TR" b="0" i="1" smtClean="0"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latin typeface="Cambria Math"/>
                          </a:rPr>
                          <m:t>𝑂𝑙𝑎𝑦</m:t>
                        </m:r>
                        <m:r>
                          <a:rPr lang="tr-TR" b="0" i="1" smtClean="0"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latin typeface="Cambria Math"/>
                          </a:rPr>
                          <m:t>𝑆𝑎𝑦𝚤𝑠𝚤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𝑂𝑙𝑎𝑠𝚤</m:t>
                        </m:r>
                        <m:r>
                          <a:rPr lang="tr-TR" b="0" i="1" smtClean="0"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latin typeface="Cambria Math"/>
                          </a:rPr>
                          <m:t>𝑇</m:t>
                        </m:r>
                        <m:r>
                          <a:rPr lang="tr-TR" b="0" i="1" smtClean="0">
                            <a:latin typeface="Cambria Math"/>
                          </a:rPr>
                          <m:t>ü</m:t>
                        </m:r>
                        <m:r>
                          <a:rPr lang="tr-TR" b="0" i="1" smtClean="0">
                            <a:latin typeface="Cambria Math"/>
                          </a:rPr>
                          <m:t>𝑚</m:t>
                        </m:r>
                        <m:r>
                          <a:rPr lang="tr-TR" b="0" i="1" smtClean="0"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latin typeface="Cambria Math"/>
                          </a:rPr>
                          <m:t>𝑂𝑙𝑎𝑦𝑙𝑎𝑟𝚤𝑛</m:t>
                        </m:r>
                        <m:r>
                          <a:rPr lang="tr-TR" b="0" i="1" smtClean="0"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latin typeface="Cambria Math"/>
                          </a:rPr>
                          <m:t>𝑆𝑎𝑦𝚤𝑠𝚤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Olasılık için öncelikle sonuç kümesi bilinmelidir.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Para hava atıldığında; sonuç kümesi, S={yazı, tura}</a:t>
                </a:r>
              </a:p>
              <a:p>
                <a:pPr marL="0" indent="0">
                  <a:buNone/>
                </a:pPr>
                <a:r>
                  <a:rPr lang="tr-TR" dirty="0" smtClean="0"/>
                  <a:t>Yazı gelme olasılığı</a:t>
                </a:r>
              </a:p>
              <a:p>
                <a:pPr marL="0" indent="0">
                  <a:buNone/>
                </a:pPr>
                <a:r>
                  <a:rPr lang="tr-TR" dirty="0" smtClean="0"/>
                  <a:t>P = 1/ 2 = 0,5 olarak hesaplanır.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Örnek;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/>
              <a:t>Sınıfımızdan rastgele seçtiğimiz bir öğrencinin </a:t>
            </a:r>
          </a:p>
          <a:p>
            <a:pPr lvl="1">
              <a:lnSpc>
                <a:spcPct val="150000"/>
              </a:lnSpc>
            </a:pPr>
            <a:r>
              <a:rPr lang="tr-TR" sz="2800" dirty="0" smtClean="0"/>
              <a:t>Ağustos ayında doğmuş olma olasılığı P(A) nedir?</a:t>
            </a:r>
          </a:p>
          <a:p>
            <a:pPr lvl="2">
              <a:lnSpc>
                <a:spcPct val="150000"/>
              </a:lnSpc>
            </a:pPr>
            <a:r>
              <a:rPr lang="tr-TR" sz="2400" dirty="0" smtClean="0"/>
              <a:t>P(A)=1/12= 0,083 (%8,3)</a:t>
            </a:r>
          </a:p>
          <a:p>
            <a:pPr lvl="1">
              <a:lnSpc>
                <a:spcPct val="150000"/>
              </a:lnSpc>
            </a:pPr>
            <a:r>
              <a:rPr lang="tr-TR" sz="2800" dirty="0" smtClean="0"/>
              <a:t>Kış mevsiminde doğmuş olma olasılığı P(B) nedir?</a:t>
            </a:r>
          </a:p>
          <a:p>
            <a:pPr lvl="2">
              <a:lnSpc>
                <a:spcPct val="150000"/>
              </a:lnSpc>
            </a:pPr>
            <a:r>
              <a:rPr lang="tr-TR" sz="2400" dirty="0" smtClean="0"/>
              <a:t>P(B)=1/4=0,25 (%25)</a:t>
            </a:r>
          </a:p>
          <a:p>
            <a:pPr marL="594360" lvl="2" indent="0">
              <a:lnSpc>
                <a:spcPct val="150000"/>
              </a:lnSpc>
              <a:buNone/>
            </a:pPr>
            <a:endParaRPr lang="tr-TR" sz="2400" dirty="0"/>
          </a:p>
          <a:p>
            <a:pPr marL="594360" lvl="2" indent="0">
              <a:lnSpc>
                <a:spcPct val="150000"/>
              </a:lnSpc>
              <a:buNone/>
            </a:pPr>
            <a:r>
              <a:rPr lang="tr-TR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0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Olasılık kuralları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807840"/>
            <a:ext cx="7772400" cy="4789512"/>
          </a:xfrm>
        </p:spPr>
        <p:txBody>
          <a:bodyPr>
            <a:normAutofit/>
          </a:bodyPr>
          <a:lstStyle/>
          <a:p>
            <a:r>
              <a:rPr lang="tr-TR" sz="2800" dirty="0"/>
              <a:t>Bir deneyde birbirini dışta tutan olaylara </a:t>
            </a:r>
            <a:r>
              <a:rPr lang="tr-TR" sz="2800" b="1" dirty="0"/>
              <a:t>bağımsız olaylar </a:t>
            </a:r>
            <a:r>
              <a:rPr lang="tr-TR" sz="2800" dirty="0"/>
              <a:t>denir.</a:t>
            </a:r>
            <a:endParaRPr lang="tr-TR" dirty="0" smtClean="0"/>
          </a:p>
          <a:p>
            <a:r>
              <a:rPr lang="tr-TR" dirty="0" smtClean="0"/>
              <a:t>Bağımsız olayların olasılıklarını hesaplamada iki temel kural vardır. </a:t>
            </a:r>
          </a:p>
          <a:p>
            <a:endParaRPr lang="tr-TR" sz="800" dirty="0" smtClean="0"/>
          </a:p>
          <a:p>
            <a:pPr marL="274320" lvl="1" indent="0">
              <a:buNone/>
            </a:pPr>
            <a:r>
              <a:rPr lang="tr-TR" dirty="0" smtClean="0"/>
              <a:t>    </a:t>
            </a:r>
            <a:r>
              <a:rPr lang="tr-TR" sz="2600" dirty="0" smtClean="0"/>
              <a:t> </a:t>
            </a:r>
            <a:r>
              <a:rPr lang="tr-TR" sz="2600" b="1" dirty="0" smtClean="0"/>
              <a:t>Toplama kuralı</a:t>
            </a:r>
            <a:r>
              <a:rPr lang="tr-TR" sz="2600" dirty="0" smtClean="0"/>
              <a:t> </a:t>
            </a:r>
          </a:p>
          <a:p>
            <a:pPr lvl="1"/>
            <a:endParaRPr lang="tr-TR" sz="2600" dirty="0"/>
          </a:p>
          <a:p>
            <a:pPr marL="274320" lvl="1" indent="0">
              <a:buNone/>
            </a:pPr>
            <a:r>
              <a:rPr lang="tr-TR" sz="2600" dirty="0" smtClean="0"/>
              <a:t>    </a:t>
            </a:r>
            <a:r>
              <a:rPr lang="tr-TR" sz="2600" b="1" dirty="0" smtClean="0"/>
              <a:t> </a:t>
            </a:r>
            <a:r>
              <a:rPr lang="tr-TR" sz="2600" b="1" dirty="0"/>
              <a:t>Çarpma </a:t>
            </a:r>
            <a:r>
              <a:rPr lang="tr-TR" sz="2600" b="1" dirty="0" smtClean="0"/>
              <a:t>kuralı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3612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792088"/>
          </a:xfrm>
        </p:spPr>
        <p:txBody>
          <a:bodyPr/>
          <a:lstStyle/>
          <a:p>
            <a:r>
              <a:rPr lang="tr-TR" b="1" dirty="0" smtClean="0"/>
              <a:t>Toplama </a:t>
            </a:r>
            <a:r>
              <a:rPr lang="tr-TR" b="1" dirty="0"/>
              <a:t>kuralı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8064896" cy="554461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sz="2800" dirty="0" smtClean="0"/>
              <a:t>Bağımsız olan olaylardan birinin ya da diğerinin gerçekleşme olasılığı olayların tek tek ortaya çıkma olasılıklarının toplamına eşittir. </a:t>
            </a:r>
          </a:p>
          <a:p>
            <a:pPr lvl="1">
              <a:lnSpc>
                <a:spcPct val="160000"/>
              </a:lnSpc>
            </a:pPr>
            <a:r>
              <a:rPr lang="tr-TR" sz="2800" dirty="0" smtClean="0"/>
              <a:t>P(A veya B)=P(A)+P(B)</a:t>
            </a:r>
            <a:endParaRPr lang="tr-TR" sz="2800" dirty="0"/>
          </a:p>
          <a:p>
            <a:pPr lvl="1">
              <a:lnSpc>
                <a:spcPct val="160000"/>
              </a:lnSpc>
            </a:pPr>
            <a:r>
              <a:rPr lang="tr-TR" sz="2800" dirty="0" smtClean="0"/>
              <a:t>Bu kural birbirinden bağımsız olayların ortaya çıkma olasılıklarının toplamının 1’e eşit olduğunu gösterir. </a:t>
            </a:r>
          </a:p>
          <a:p>
            <a:pPr marL="0" indent="0">
              <a:buNone/>
            </a:pPr>
            <a:r>
              <a:rPr lang="tr-TR" sz="2800" i="1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776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/>
              <a:t>Örnek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>
            <a:normAutofit/>
          </a:bodyPr>
          <a:lstStyle/>
          <a:p>
            <a:r>
              <a:rPr lang="tr-TR" sz="2800" i="1" dirty="0" smtClean="0"/>
              <a:t>200 kişilik bir </a:t>
            </a:r>
            <a:r>
              <a:rPr lang="tr-TR" sz="2800" i="1" dirty="0"/>
              <a:t>sınıfta 120 kız ve 80 erkek öğrenci varsa, sınıf listesinden rastgele bir çekiliş yapıldığında; </a:t>
            </a:r>
          </a:p>
          <a:p>
            <a:pPr marL="0" indent="0">
              <a:buNone/>
            </a:pPr>
            <a:r>
              <a:rPr lang="tr-TR" sz="2800" i="1" dirty="0"/>
              <a:t> </a:t>
            </a:r>
            <a:r>
              <a:rPr lang="tr-TR" sz="2800" i="1" dirty="0" smtClean="0"/>
              <a:t>   Öğrencinin </a:t>
            </a:r>
            <a:r>
              <a:rPr lang="tr-TR" sz="2800" i="1" dirty="0"/>
              <a:t>kız olma olasılığı P(A)=120/200=0,6</a:t>
            </a:r>
          </a:p>
          <a:p>
            <a:pPr marL="0" indent="0">
              <a:buNone/>
            </a:pPr>
            <a:r>
              <a:rPr lang="tr-TR" sz="2800" i="1" dirty="0"/>
              <a:t>                   erkek olma olasılığı P(A)=80/200=0,4 </a:t>
            </a:r>
          </a:p>
          <a:p>
            <a:pPr marL="0" indent="0">
              <a:buNone/>
            </a:pPr>
            <a:endParaRPr lang="tr-TR" sz="2800" i="1" dirty="0"/>
          </a:p>
          <a:p>
            <a:pPr marL="0" indent="0">
              <a:buNone/>
            </a:pPr>
            <a:r>
              <a:rPr lang="tr-TR" sz="2800" i="1" dirty="0" smtClean="0"/>
              <a:t>    Öğrencinin </a:t>
            </a:r>
            <a:r>
              <a:rPr lang="tr-TR" sz="2800" i="1" dirty="0"/>
              <a:t>kız ya da erkek olma olasılığı ise </a:t>
            </a:r>
            <a:endParaRPr lang="tr-TR" sz="2800" i="1" dirty="0" smtClean="0"/>
          </a:p>
          <a:p>
            <a:pPr marL="0" indent="0">
              <a:buNone/>
            </a:pPr>
            <a:r>
              <a:rPr lang="tr-TR" sz="2800" i="1" dirty="0"/>
              <a:t> </a:t>
            </a:r>
            <a:r>
              <a:rPr lang="tr-TR" sz="2800" i="1" dirty="0" smtClean="0"/>
              <a:t>                              P(A </a:t>
            </a:r>
            <a:r>
              <a:rPr lang="tr-TR" sz="2800" i="1" dirty="0"/>
              <a:t>veya B)=</a:t>
            </a:r>
            <a:r>
              <a:rPr lang="tr-TR" sz="2800" i="1" dirty="0" smtClean="0"/>
              <a:t>0,6+0,4=1</a:t>
            </a:r>
            <a:endParaRPr lang="tr-T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59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i="1" dirty="0" smtClean="0"/>
              <a:t>Hepatit </a:t>
            </a:r>
            <a:r>
              <a:rPr lang="tr-TR" sz="2800" i="1" dirty="0"/>
              <a:t>görülme olasılığı %5, diyabet görülme olasılığı ise %</a:t>
            </a:r>
            <a:r>
              <a:rPr lang="tr-TR" sz="2800" i="1" dirty="0" smtClean="0"/>
              <a:t>9 olan bir toplumda herhangi </a:t>
            </a:r>
            <a:r>
              <a:rPr lang="tr-TR" sz="2800" i="1" dirty="0"/>
              <a:t>bir kişide hepatit veya diyabet görülme </a:t>
            </a:r>
            <a:r>
              <a:rPr lang="tr-TR" sz="2800" i="1" dirty="0" smtClean="0"/>
              <a:t>olasılığı nedir?</a:t>
            </a:r>
            <a:endParaRPr lang="tr-TR" sz="2800" i="1" dirty="0"/>
          </a:p>
          <a:p>
            <a:pPr lvl="1">
              <a:lnSpc>
                <a:spcPct val="150000"/>
              </a:lnSpc>
            </a:pPr>
            <a:r>
              <a:rPr lang="tr-TR" i="1" dirty="0" smtClean="0"/>
              <a:t>%</a:t>
            </a:r>
            <a:r>
              <a:rPr lang="tr-TR" i="1" dirty="0"/>
              <a:t>5+%9= %</a:t>
            </a:r>
            <a:r>
              <a:rPr lang="tr-TR" i="1" dirty="0" smtClean="0"/>
              <a:t>14’tür.</a:t>
            </a:r>
            <a:endParaRPr lang="tr-TR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5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792088"/>
          </a:xfrm>
        </p:spPr>
        <p:txBody>
          <a:bodyPr/>
          <a:lstStyle/>
          <a:p>
            <a:r>
              <a:rPr lang="tr-TR" b="1" dirty="0"/>
              <a:t>Çarpma kuralı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7724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/>
              <a:t>Bağımsız olan </a:t>
            </a:r>
            <a:r>
              <a:rPr lang="tr-TR" sz="2800" dirty="0" smtClean="0"/>
              <a:t>olayların birlikte </a:t>
            </a:r>
            <a:r>
              <a:rPr lang="tr-TR" sz="2800" dirty="0"/>
              <a:t>gerçekleşme olasılığı olayların tek tek ortaya çıkma olasılıklarının </a:t>
            </a:r>
            <a:r>
              <a:rPr lang="tr-TR" sz="2800" dirty="0" smtClean="0"/>
              <a:t>çarpımına eşittir. </a:t>
            </a:r>
          </a:p>
          <a:p>
            <a:pPr marL="274320" lvl="1" indent="-27432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</a:pPr>
            <a:r>
              <a:rPr lang="tr-TR" sz="3200" dirty="0"/>
              <a:t>P(A </a:t>
            </a:r>
            <a:r>
              <a:rPr lang="tr-TR" sz="3200" dirty="0" smtClean="0"/>
              <a:t>ve </a:t>
            </a:r>
            <a:r>
              <a:rPr lang="tr-TR" sz="3200" dirty="0"/>
              <a:t>B)=</a:t>
            </a:r>
            <a:r>
              <a:rPr lang="tr-TR" sz="3200" dirty="0" smtClean="0"/>
              <a:t>P(A)</a:t>
            </a:r>
            <a:r>
              <a:rPr lang="tr-TR" sz="3200" dirty="0" err="1" smtClean="0"/>
              <a:t>xP</a:t>
            </a:r>
            <a:r>
              <a:rPr lang="tr-TR" sz="3200" dirty="0" smtClean="0"/>
              <a:t>(B</a:t>
            </a:r>
            <a:r>
              <a:rPr lang="tr-TR" sz="3200" dirty="0"/>
              <a:t>)</a:t>
            </a:r>
          </a:p>
          <a:p>
            <a:pPr>
              <a:lnSpc>
                <a:spcPct val="150000"/>
              </a:lnSpc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3888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/>
          <a:lstStyle/>
          <a:p>
            <a:r>
              <a:rPr lang="tr-TR" dirty="0" smtClean="0"/>
              <a:t>Örnek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136904" cy="5293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i="1" dirty="0" smtClean="0"/>
              <a:t>200 kişilik bir </a:t>
            </a:r>
            <a:r>
              <a:rPr lang="tr-TR" sz="2400" i="1" dirty="0"/>
              <a:t>sınıfta 120 kız ve 80 erkek öğrenci varsa, sınıf listesinden rastgele bir çekiliş yapıldığında;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i="1" dirty="0"/>
              <a:t>    </a:t>
            </a:r>
            <a:r>
              <a:rPr lang="tr-TR" sz="2400" i="1" dirty="0" smtClean="0"/>
              <a:t>İlk iki öğrencinin erkek </a:t>
            </a:r>
            <a:r>
              <a:rPr lang="tr-TR" sz="2400" i="1" dirty="0"/>
              <a:t>olma olasılığı </a:t>
            </a:r>
            <a:r>
              <a:rPr lang="tr-TR" sz="2400" i="1" dirty="0" smtClean="0"/>
              <a:t>nedir?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i="1" dirty="0" smtClean="0"/>
              <a:t>   Birinci çekilişte </a:t>
            </a:r>
            <a:r>
              <a:rPr lang="tr-TR" sz="2400" i="1" dirty="0"/>
              <a:t>erkek olma olasılığı P(A)=</a:t>
            </a:r>
            <a:r>
              <a:rPr lang="tr-TR" sz="2400" i="1" dirty="0" smtClean="0"/>
              <a:t>80/200=0,4  (%40)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i="1" dirty="0" smtClean="0"/>
              <a:t>   Birinci ve ikinci çekilişte erkek olma olasılığı ise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i="1" dirty="0"/>
              <a:t> </a:t>
            </a:r>
            <a:r>
              <a:rPr lang="tr-TR" sz="2400" i="1" dirty="0" smtClean="0"/>
              <a:t>                       P(A ve B)=0,4x0,4=0,16  (%16)</a:t>
            </a: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31092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i="1" dirty="0" smtClean="0"/>
              <a:t>Bir toplumda </a:t>
            </a:r>
            <a:r>
              <a:rPr lang="tr-TR" sz="2800" i="1" dirty="0"/>
              <a:t>hepatit görülme olasılığı %5, diyabet görülme olasılığı ise %9’dur.  </a:t>
            </a:r>
            <a:r>
              <a:rPr lang="tr-TR" sz="2800" i="1" dirty="0" smtClean="0"/>
              <a:t>Bu toplumdan rastgele seçilen herhangi bir </a:t>
            </a:r>
            <a:r>
              <a:rPr lang="tr-TR" sz="2800" i="1" dirty="0"/>
              <a:t>kişide hepatit ve diyabet görülme olasılığı </a:t>
            </a:r>
            <a:r>
              <a:rPr lang="tr-TR" sz="2800" i="1" dirty="0" smtClean="0"/>
              <a:t>nedir? </a:t>
            </a:r>
          </a:p>
          <a:p>
            <a:pPr lvl="1">
              <a:lnSpc>
                <a:spcPct val="150000"/>
              </a:lnSpc>
            </a:pPr>
            <a:r>
              <a:rPr lang="tr-TR" sz="2800" i="1" dirty="0" smtClean="0"/>
              <a:t>0,05 </a:t>
            </a:r>
            <a:r>
              <a:rPr lang="tr-TR" sz="2800" i="1" dirty="0"/>
              <a:t>x 0,09= %</a:t>
            </a:r>
            <a:r>
              <a:rPr lang="tr-TR" sz="2800" i="1" dirty="0" smtClean="0"/>
              <a:t>0,45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291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Olasılığın göreli sıklık kavramı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561662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Klasik olasılıkta sonuçlar kesindir,  ama bazı olaylarda sonuç kesin bilinemez.</a:t>
            </a:r>
          </a:p>
          <a:p>
            <a:pPr lvl="1"/>
            <a:r>
              <a:rPr lang="tr-TR" dirty="0" smtClean="0"/>
              <a:t>Bir otomobil fabrikasında üretilen otomobilin kusurlu olması olasılığı,</a:t>
            </a:r>
          </a:p>
          <a:p>
            <a:pPr lvl="1"/>
            <a:r>
              <a:rPr lang="tr-TR" dirty="0" smtClean="0"/>
              <a:t>Ameliyat sonucu kaç günde </a:t>
            </a:r>
            <a:r>
              <a:rPr lang="tr-TR" dirty="0" err="1" smtClean="0"/>
              <a:t>iyileşileceği</a:t>
            </a:r>
            <a:r>
              <a:rPr lang="tr-TR" dirty="0" smtClean="0"/>
              <a:t> vb.</a:t>
            </a:r>
          </a:p>
          <a:p>
            <a:r>
              <a:rPr lang="tr-TR" dirty="0" smtClean="0"/>
              <a:t>Bu tür olaylarda deney çok kez tekrarlanarak veri üretilir ve bu verilerden yaklaşık olasılık hesaplanır.</a:t>
            </a:r>
          </a:p>
          <a:p>
            <a:r>
              <a:rPr lang="tr-TR" dirty="0" smtClean="0"/>
              <a:t>n kez tekrarlanmış ve f kez karşılaşılmış A olayının Göreli sıklık kuramına göre olasılığı;</a:t>
            </a:r>
          </a:p>
          <a:p>
            <a:r>
              <a:rPr lang="tr-TR" dirty="0" smtClean="0"/>
              <a:t>P(A) = f/n </a:t>
            </a:r>
          </a:p>
          <a:p>
            <a:pPr lvl="1"/>
            <a:r>
              <a:rPr lang="tr-TR" dirty="0" smtClean="0"/>
              <a:t>Örneğin 1000 fıtık ameliyatının 10 tanesinde ikinci ameliyat gerektiği gözlemlenmiş ise;</a:t>
            </a:r>
          </a:p>
          <a:p>
            <a:pPr lvl="1"/>
            <a:r>
              <a:rPr lang="tr-TR" dirty="0" smtClean="0"/>
              <a:t>990 tek ameliyat;  sıklık 990 (f)               990/1000 = 0,99  </a:t>
            </a:r>
          </a:p>
          <a:p>
            <a:pPr lvl="1"/>
            <a:r>
              <a:rPr lang="tr-TR" dirty="0" smtClean="0"/>
              <a:t>10 ikinci ameliyat;  sıklık   10 (f)                10/1000 = 0,01</a:t>
            </a:r>
          </a:p>
          <a:p>
            <a:pPr lvl="1"/>
            <a:r>
              <a:rPr lang="tr-TR" dirty="0" smtClean="0"/>
              <a:t>Toplam                                                              1000    1,00</a:t>
            </a:r>
          </a:p>
          <a:p>
            <a:pPr lvl="1"/>
            <a:r>
              <a:rPr lang="tr-TR" dirty="0" smtClean="0"/>
              <a:t>İlk fıtık ameliyatı olacak hasta  %1 olasılıkla ikinci ameliyatı olacak denebilir.</a:t>
            </a:r>
          </a:p>
          <a:p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71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Ahmet, Sağlık Bilimleri fakültesi 3. sınıf öğrencisidir. 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Biyoistatistik</a:t>
            </a:r>
            <a:r>
              <a:rPr lang="tr-TR" dirty="0" smtClean="0"/>
              <a:t> sınavından 70 puan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İletişim sınavından 85 puan almıştır.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      Ahmet bu iki dersten hangisinde daha başarılıdır?</a:t>
            </a:r>
            <a:endParaRPr lang="tr-TR" dirty="0"/>
          </a:p>
        </p:txBody>
      </p:sp>
      <p:sp>
        <p:nvSpPr>
          <p:cNvPr id="4" name="AutoShape 4" descr="iletişi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52" y="5157192"/>
            <a:ext cx="3295650" cy="1381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</p:spPr>
        <p:txBody>
          <a:bodyPr>
            <a:normAutofit/>
          </a:bodyPr>
          <a:lstStyle/>
          <a:p>
            <a:r>
              <a:rPr lang="tr-TR" sz="3400" dirty="0" smtClean="0"/>
              <a:t>Kesikli bir </a:t>
            </a:r>
            <a:r>
              <a:rPr lang="tr-TR" sz="3400" dirty="0" err="1" smtClean="0"/>
              <a:t>rassal</a:t>
            </a:r>
            <a:r>
              <a:rPr lang="tr-TR" sz="3400" dirty="0" smtClean="0"/>
              <a:t> değişkenin olasılık dağılımı</a:t>
            </a:r>
            <a:endParaRPr lang="tr-TR" sz="3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211683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Kesikli bir </a:t>
            </a:r>
            <a:r>
              <a:rPr lang="tr-TR" dirty="0" err="1" smtClean="0"/>
              <a:t>rassal</a:t>
            </a:r>
            <a:r>
              <a:rPr lang="tr-TR" dirty="0" smtClean="0"/>
              <a:t> değişkenin alabileceği değerlerle bunlara ait olasılıkların listesidir.</a:t>
            </a:r>
          </a:p>
          <a:p>
            <a:r>
              <a:rPr lang="tr-TR" dirty="0" smtClean="0"/>
              <a:t>2000 ailede yapılan bir araştırmada sahip olunan televizyon sayısı X </a:t>
            </a:r>
            <a:r>
              <a:rPr lang="tr-TR" dirty="0" err="1" smtClean="0"/>
              <a:t>rassal</a:t>
            </a:r>
            <a:r>
              <a:rPr lang="tr-TR" dirty="0" smtClean="0"/>
              <a:t> değişkeni ile ifade edildiğinde aşağıdaki sıklık ve olasılık değerleri elde edilmiş olsun.</a:t>
            </a:r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88305"/>
              </p:ext>
            </p:extLst>
          </p:nvPr>
        </p:nvGraphicFramePr>
        <p:xfrm>
          <a:off x="3275858" y="3645024"/>
          <a:ext cx="5544615" cy="295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/>
                <a:gridCol w="1095771"/>
                <a:gridCol w="1122074"/>
                <a:gridCol w="1612980"/>
              </a:tblGrid>
              <a:tr h="613547">
                <a:tc>
                  <a:txBody>
                    <a:bodyPr/>
                    <a:lstStyle/>
                    <a:p>
                      <a:r>
                        <a:rPr lang="tr-TR" sz="1800" baseline="0" dirty="0" smtClean="0"/>
                        <a:t>TV Sayısı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Sıklık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Göreli Sıklık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Olasılık (P(x))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</a:tr>
              <a:tr h="3609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0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30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0,015</a:t>
                      </a:r>
                    </a:p>
                  </a:txBody>
                  <a:tcPr marL="11278" marR="11278" marT="112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0,015</a:t>
                      </a:r>
                    </a:p>
                  </a:txBody>
                  <a:tcPr marL="11278" marR="11278" marT="11278" marB="0" anchor="b"/>
                </a:tc>
              </a:tr>
              <a:tr h="3609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470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0,235</a:t>
                      </a:r>
                    </a:p>
                  </a:txBody>
                  <a:tcPr marL="11278" marR="11278" marT="112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0,235</a:t>
                      </a:r>
                    </a:p>
                  </a:txBody>
                  <a:tcPr marL="11278" marR="11278" marT="11278" marB="0" anchor="b"/>
                </a:tc>
              </a:tr>
              <a:tr h="3609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850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0,425</a:t>
                      </a:r>
                    </a:p>
                  </a:txBody>
                  <a:tcPr marL="11278" marR="11278" marT="112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0,425</a:t>
                      </a:r>
                    </a:p>
                  </a:txBody>
                  <a:tcPr marL="11278" marR="11278" marT="11278" marB="0" anchor="b"/>
                </a:tc>
              </a:tr>
              <a:tr h="3609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490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0,245</a:t>
                      </a:r>
                    </a:p>
                  </a:txBody>
                  <a:tcPr marL="11278" marR="11278" marT="112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0,245</a:t>
                      </a:r>
                    </a:p>
                  </a:txBody>
                  <a:tcPr marL="11278" marR="11278" marT="11278" marB="0" anchor="b"/>
                </a:tc>
              </a:tr>
              <a:tr h="3609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4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160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11278" marR="11278" marT="112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11278" marR="11278" marT="11278" marB="0" anchor="b"/>
                </a:tc>
              </a:tr>
              <a:tr h="3609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Toplam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2000</a:t>
                      </a:r>
                      <a:endParaRPr lang="tr-TR" sz="1800" dirty="0"/>
                    </a:p>
                  </a:txBody>
                  <a:tcPr marL="108273" marR="108273" marT="54137" marB="5413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1278" marR="11278" marT="112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1278" marR="11278" marT="11278" marB="0" anchor="b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95536" y="4213029"/>
            <a:ext cx="3024335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Görüldüğü gibi olasılık dağılımı 0 ile 1 arasında değişir ve toplamı 1 </a:t>
            </a:r>
            <a:r>
              <a:rPr lang="tr-TR" b="1" dirty="0" err="1" smtClean="0">
                <a:solidFill>
                  <a:srgbClr val="FF0000"/>
                </a:solidFill>
              </a:rPr>
              <a:t>dir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Bir olayın olasılığını etkileyen faktörler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572000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arabicParenR"/>
            </a:pPr>
            <a:r>
              <a:rPr lang="tr-TR" sz="2800" dirty="0" smtClean="0"/>
              <a:t>Olayların bağımsız ya da bağımlı olması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600" i="1" dirty="0" smtClean="0"/>
              <a:t>Bağımsız olaylar: </a:t>
            </a:r>
            <a:r>
              <a:rPr lang="tr-TR" dirty="0" smtClean="0"/>
              <a:t>Bir olayın ortaya çıkma olasılığı diğer olaydan etkilenmez.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smtClean="0"/>
              <a:t>Örneğin; Yürüyüşe çıkma ile yağmur yağma</a:t>
            </a:r>
            <a:endParaRPr lang="tr-T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600" i="1" dirty="0" smtClean="0"/>
              <a:t>Bağımlı olaylar: </a:t>
            </a:r>
            <a:r>
              <a:rPr lang="tr-TR" dirty="0"/>
              <a:t>Bir olayın ortaya çıkma olasılığı diğer olaydan </a:t>
            </a:r>
            <a:r>
              <a:rPr lang="tr-TR" dirty="0" smtClean="0"/>
              <a:t>etkilenir.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smtClean="0"/>
              <a:t>Örneğin; Sınav başarısı ile ders çalışma durumu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2"/>
          <a:stretch/>
        </p:blipFill>
        <p:spPr bwMode="auto">
          <a:xfrm>
            <a:off x="6137473" y="2780928"/>
            <a:ext cx="2466975" cy="16288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 bwMode="auto">
          <a:xfrm>
            <a:off x="6516216" y="5147267"/>
            <a:ext cx="2095500" cy="152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4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829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Bir olayın olasılığını etkileyen faktörler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089248"/>
            <a:ext cx="7772400" cy="5796136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arabicParenR" startAt="2"/>
            </a:pPr>
            <a:r>
              <a:rPr lang="tr-TR" sz="2800" dirty="0" smtClean="0"/>
              <a:t>Örnekleme tipi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600" i="1" dirty="0" smtClean="0"/>
              <a:t>Yerine koyarak örnekleme: </a:t>
            </a:r>
            <a:r>
              <a:rPr lang="tr-TR" dirty="0" smtClean="0"/>
              <a:t>İlave bir örneklem birimi seçmeden önce daha önce seçilen birimin evrene tekrar yerleştirilmesidir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r-TR" dirty="0" smtClean="0"/>
              <a:t>Örneğin; 5 kırmızı ve 5 mavi top olan bir torbadan iki top çekilecektir, birinci top seçildikten sonra torbaya tekrar konur ve ikinci top daha sonra seçilirse ‘yerine koyma yöntemi’ uygulanmış olur.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r-TR" dirty="0"/>
              <a:t>Bu durumda </a:t>
            </a:r>
            <a:r>
              <a:rPr lang="tr-TR" dirty="0" smtClean="0"/>
              <a:t>hem birinci hem de ikinci seçilen topun </a:t>
            </a:r>
            <a:r>
              <a:rPr lang="tr-TR" dirty="0"/>
              <a:t>mavi olma olasılığı </a:t>
            </a:r>
            <a:r>
              <a:rPr lang="tr-TR" dirty="0" smtClean="0"/>
              <a:t>5/10 olur. </a:t>
            </a:r>
            <a:r>
              <a:rPr lang="tr-TR" dirty="0"/>
              <a:t>Bu </a:t>
            </a:r>
            <a:r>
              <a:rPr lang="tr-TR" dirty="0" smtClean="0"/>
              <a:t>şekilde birinci ve ikinci olarak seçilen topların seçilme şansları değişmez.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tr-TR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600" i="1" dirty="0" smtClean="0"/>
              <a:t>Yerine koymadan </a:t>
            </a:r>
            <a:r>
              <a:rPr lang="tr-TR" sz="2600" i="1" dirty="0"/>
              <a:t>örnekleme: </a:t>
            </a:r>
            <a:r>
              <a:rPr lang="tr-TR" dirty="0"/>
              <a:t>İlave bir örneklem birimi </a:t>
            </a:r>
            <a:r>
              <a:rPr lang="tr-TR" dirty="0" smtClean="0"/>
              <a:t>seçerken daha </a:t>
            </a:r>
            <a:r>
              <a:rPr lang="tr-TR" dirty="0"/>
              <a:t>önce seçilen birimin evrene tekrar </a:t>
            </a:r>
            <a:r>
              <a:rPr lang="tr-TR" dirty="0" smtClean="0"/>
              <a:t>konulmamasıdır.</a:t>
            </a:r>
            <a:endParaRPr lang="tr-TR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tr-TR" dirty="0"/>
              <a:t>Örneğin; 5 kırmızı ve 5 mavi </a:t>
            </a:r>
            <a:r>
              <a:rPr lang="tr-TR" dirty="0" smtClean="0"/>
              <a:t>bir </a:t>
            </a:r>
            <a:r>
              <a:rPr lang="tr-TR" dirty="0"/>
              <a:t>torbadan iki top çekilecektir, birinci top seçildikten sonra torbaya tekrar </a:t>
            </a:r>
            <a:r>
              <a:rPr lang="tr-TR" dirty="0" smtClean="0"/>
              <a:t>konmaz </a:t>
            </a:r>
            <a:r>
              <a:rPr lang="tr-TR" dirty="0"/>
              <a:t>ve </a:t>
            </a:r>
            <a:r>
              <a:rPr lang="tr-TR" dirty="0" smtClean="0"/>
              <a:t>devamında ikinci </a:t>
            </a:r>
            <a:r>
              <a:rPr lang="tr-TR" dirty="0"/>
              <a:t>top </a:t>
            </a:r>
            <a:r>
              <a:rPr lang="tr-TR" dirty="0" smtClean="0"/>
              <a:t>seçilir.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r-TR" dirty="0" smtClean="0"/>
              <a:t>Bu durumda ilk seçilen topun </a:t>
            </a:r>
            <a:r>
              <a:rPr lang="tr-TR" dirty="0" smtClean="0"/>
              <a:t>mavi olma olasılığı </a:t>
            </a:r>
            <a:r>
              <a:rPr lang="tr-TR" dirty="0"/>
              <a:t>5</a:t>
            </a:r>
            <a:r>
              <a:rPr lang="tr-TR" dirty="0" smtClean="0"/>
              <a:t>/10 </a:t>
            </a:r>
            <a:r>
              <a:rPr lang="tr-TR" dirty="0" smtClean="0"/>
              <a:t>ise, ikinci </a:t>
            </a:r>
            <a:r>
              <a:rPr lang="tr-TR" dirty="0" smtClean="0"/>
              <a:t>topun mavi olma </a:t>
            </a:r>
            <a:r>
              <a:rPr lang="tr-TR" dirty="0" smtClean="0"/>
              <a:t>olasılığı </a:t>
            </a:r>
            <a:r>
              <a:rPr lang="tr-TR" dirty="0" smtClean="0"/>
              <a:t>4/9 </a:t>
            </a:r>
            <a:r>
              <a:rPr lang="tr-TR" dirty="0" smtClean="0"/>
              <a:t>olur. </a:t>
            </a:r>
          </a:p>
        </p:txBody>
      </p:sp>
    </p:spTree>
    <p:extLst>
      <p:ext uri="{BB962C8B-B14F-4D97-AF65-F5344CB8AC3E}">
        <p14:creationId xmlns:p14="http://schemas.microsoft.com/office/powerpoint/2010/main" val="16137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829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Bir olayın olasılığını etkileyen faktörler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945232"/>
            <a:ext cx="7772400" cy="5508104"/>
          </a:xfrm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arabicParenR" startAt="2"/>
            </a:pPr>
            <a:r>
              <a:rPr lang="tr-TR" sz="2800" dirty="0" smtClean="0"/>
              <a:t>Örnekleme tipi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 smtClean="0"/>
              <a:t>İstatistiksel işlemlerde genellikle </a:t>
            </a:r>
            <a:r>
              <a:rPr lang="tr-TR" sz="2800" b="1" dirty="0" smtClean="0"/>
              <a:t>yerine koyarak örnekleme yöntemi </a:t>
            </a:r>
            <a:r>
              <a:rPr lang="tr-TR" sz="2800" dirty="0" smtClean="0"/>
              <a:t>uygulanır.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9766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9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DAĞILIM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İstatistiksel dağılımlarda en çok kullanılan dağılımlardan birisidir.</a:t>
            </a:r>
          </a:p>
          <a:p>
            <a:r>
              <a:rPr lang="tr-TR" dirty="0" smtClean="0"/>
              <a:t>Bu nedenle günlük yaşamda karşılaşılan pek çok sürekli </a:t>
            </a:r>
            <a:r>
              <a:rPr lang="tr-TR" dirty="0" err="1" smtClean="0"/>
              <a:t>rassal</a:t>
            </a:r>
            <a:r>
              <a:rPr lang="tr-TR" dirty="0" smtClean="0"/>
              <a:t> değişken normal dağılır.</a:t>
            </a:r>
          </a:p>
          <a:p>
            <a:pPr lvl="1"/>
            <a:r>
              <a:rPr lang="tr-TR" dirty="0" smtClean="0"/>
              <a:t>İnsanların boy uzunlukları</a:t>
            </a:r>
            <a:endParaRPr lang="tr-TR" dirty="0"/>
          </a:p>
          <a:p>
            <a:pPr lvl="1"/>
            <a:r>
              <a:rPr lang="tr-TR" dirty="0" smtClean="0"/>
              <a:t>Ağırlıkları</a:t>
            </a:r>
          </a:p>
          <a:p>
            <a:pPr lvl="1"/>
            <a:r>
              <a:rPr lang="tr-TR" dirty="0" smtClean="0"/>
              <a:t>Sınav sonuçları</a:t>
            </a:r>
          </a:p>
          <a:p>
            <a:pPr lvl="1"/>
            <a:r>
              <a:rPr lang="tr-TR" dirty="0" smtClean="0"/>
              <a:t>Paketlerin ağırlıkları</a:t>
            </a:r>
          </a:p>
          <a:p>
            <a:pPr lvl="1"/>
            <a:r>
              <a:rPr lang="tr-TR" dirty="0" smtClean="0"/>
              <a:t>Elektronik cihazların ömrü örnek verilebilir.</a:t>
            </a:r>
            <a:endParaRPr lang="tr-TR" dirty="0"/>
          </a:p>
          <a:p>
            <a:endParaRPr lang="tr-TR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t="7752" r="4871" b="11347"/>
          <a:stretch/>
        </p:blipFill>
        <p:spPr bwMode="auto">
          <a:xfrm>
            <a:off x="6179574" y="5397910"/>
            <a:ext cx="2389239" cy="12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0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DAĞILIM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Değişkenlere ilişkin verilerin oluşturduğu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Ç</a:t>
            </a:r>
            <a:r>
              <a:rPr lang="tr-TR" dirty="0" smtClean="0"/>
              <a:t>an eğrisine benzer eğriye </a:t>
            </a:r>
            <a:r>
              <a:rPr lang="tr-TR" b="1" dirty="0" smtClean="0"/>
              <a:t>normal dağılım eğrisi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Eğrinin yatay eksene göre gösterdiği dağılıma da </a:t>
            </a:r>
            <a:r>
              <a:rPr lang="tr-TR" b="1" dirty="0" smtClean="0"/>
              <a:t>normal dağılım</a:t>
            </a:r>
            <a:r>
              <a:rPr lang="tr-TR" dirty="0" smtClean="0"/>
              <a:t> denir.  </a:t>
            </a:r>
          </a:p>
        </p:txBody>
      </p:sp>
      <p:sp>
        <p:nvSpPr>
          <p:cNvPr id="4" name="Freeform 34"/>
          <p:cNvSpPr>
            <a:spLocks/>
          </p:cNvSpPr>
          <p:nvPr/>
        </p:nvSpPr>
        <p:spPr bwMode="auto">
          <a:xfrm>
            <a:off x="1425705" y="4189785"/>
            <a:ext cx="6530671" cy="2047527"/>
          </a:xfrm>
          <a:custGeom>
            <a:avLst/>
            <a:gdLst>
              <a:gd name="T0" fmla="*/ 269 w 17885"/>
              <a:gd name="T1" fmla="*/ 9053 h 9062"/>
              <a:gd name="T2" fmla="*/ 628 w 17885"/>
              <a:gd name="T3" fmla="*/ 9036 h 9062"/>
              <a:gd name="T4" fmla="*/ 987 w 17885"/>
              <a:gd name="T5" fmla="*/ 9011 h 9062"/>
              <a:gd name="T6" fmla="*/ 1348 w 17885"/>
              <a:gd name="T7" fmla="*/ 8972 h 9062"/>
              <a:gd name="T8" fmla="*/ 1707 w 17885"/>
              <a:gd name="T9" fmla="*/ 8918 h 9062"/>
              <a:gd name="T10" fmla="*/ 2067 w 17885"/>
              <a:gd name="T11" fmla="*/ 8842 h 9062"/>
              <a:gd name="T12" fmla="*/ 2426 w 17885"/>
              <a:gd name="T13" fmla="*/ 8734 h 9062"/>
              <a:gd name="T14" fmla="*/ 2786 w 17885"/>
              <a:gd name="T15" fmla="*/ 8589 h 9062"/>
              <a:gd name="T16" fmla="*/ 3145 w 17885"/>
              <a:gd name="T17" fmla="*/ 8399 h 9062"/>
              <a:gd name="T18" fmla="*/ 3504 w 17885"/>
              <a:gd name="T19" fmla="*/ 8152 h 9062"/>
              <a:gd name="T20" fmla="*/ 3864 w 17885"/>
              <a:gd name="T21" fmla="*/ 7840 h 9062"/>
              <a:gd name="T22" fmla="*/ 4223 w 17885"/>
              <a:gd name="T23" fmla="*/ 7456 h 9062"/>
              <a:gd name="T24" fmla="*/ 4583 w 17885"/>
              <a:gd name="T25" fmla="*/ 6995 h 9062"/>
              <a:gd name="T26" fmla="*/ 4942 w 17885"/>
              <a:gd name="T27" fmla="*/ 6454 h 9062"/>
              <a:gd name="T28" fmla="*/ 5301 w 17885"/>
              <a:gd name="T29" fmla="*/ 5838 h 9062"/>
              <a:gd name="T30" fmla="*/ 5662 w 17885"/>
              <a:gd name="T31" fmla="*/ 5155 h 9062"/>
              <a:gd name="T32" fmla="*/ 6021 w 17885"/>
              <a:gd name="T33" fmla="*/ 4420 h 9062"/>
              <a:gd name="T34" fmla="*/ 6381 w 17885"/>
              <a:gd name="T35" fmla="*/ 3655 h 9062"/>
              <a:gd name="T36" fmla="*/ 6740 w 17885"/>
              <a:gd name="T37" fmla="*/ 2888 h 9062"/>
              <a:gd name="T38" fmla="*/ 7100 w 17885"/>
              <a:gd name="T39" fmla="*/ 2149 h 9062"/>
              <a:gd name="T40" fmla="*/ 7459 w 17885"/>
              <a:gd name="T41" fmla="*/ 1472 h 9062"/>
              <a:gd name="T42" fmla="*/ 7818 w 17885"/>
              <a:gd name="T43" fmla="*/ 893 h 9062"/>
              <a:gd name="T44" fmla="*/ 8178 w 17885"/>
              <a:gd name="T45" fmla="*/ 438 h 9062"/>
              <a:gd name="T46" fmla="*/ 8537 w 17885"/>
              <a:gd name="T47" fmla="*/ 137 h 9062"/>
              <a:gd name="T48" fmla="*/ 8898 w 17885"/>
              <a:gd name="T49" fmla="*/ 5 h 9062"/>
              <a:gd name="T50" fmla="*/ 9256 w 17885"/>
              <a:gd name="T51" fmla="*/ 49 h 9062"/>
              <a:gd name="T52" fmla="*/ 9615 w 17885"/>
              <a:gd name="T53" fmla="*/ 268 h 9062"/>
              <a:gd name="T54" fmla="*/ 9976 w 17885"/>
              <a:gd name="T55" fmla="*/ 648 h 9062"/>
              <a:gd name="T56" fmla="*/ 10335 w 17885"/>
              <a:gd name="T57" fmla="*/ 1168 h 9062"/>
              <a:gd name="T58" fmla="*/ 10695 w 17885"/>
              <a:gd name="T59" fmla="*/ 1801 h 9062"/>
              <a:gd name="T60" fmla="*/ 11054 w 17885"/>
              <a:gd name="T61" fmla="*/ 2513 h 9062"/>
              <a:gd name="T62" fmla="*/ 11414 w 17885"/>
              <a:gd name="T63" fmla="*/ 3270 h 9062"/>
              <a:gd name="T64" fmla="*/ 11773 w 17885"/>
              <a:gd name="T65" fmla="*/ 4040 h 9062"/>
              <a:gd name="T66" fmla="*/ 12132 w 17885"/>
              <a:gd name="T67" fmla="*/ 4793 h 9062"/>
              <a:gd name="T68" fmla="*/ 12492 w 17885"/>
              <a:gd name="T69" fmla="*/ 5504 h 9062"/>
              <a:gd name="T70" fmla="*/ 12851 w 17885"/>
              <a:gd name="T71" fmla="*/ 6155 h 9062"/>
              <a:gd name="T72" fmla="*/ 13212 w 17885"/>
              <a:gd name="T73" fmla="*/ 6734 h 9062"/>
              <a:gd name="T74" fmla="*/ 13571 w 17885"/>
              <a:gd name="T75" fmla="*/ 7236 h 9062"/>
              <a:gd name="T76" fmla="*/ 13931 w 17885"/>
              <a:gd name="T77" fmla="*/ 7658 h 9062"/>
              <a:gd name="T78" fmla="*/ 14290 w 17885"/>
              <a:gd name="T79" fmla="*/ 8005 h 9062"/>
              <a:gd name="T80" fmla="*/ 14649 w 17885"/>
              <a:gd name="T81" fmla="*/ 8283 h 9062"/>
              <a:gd name="T82" fmla="*/ 15009 w 17885"/>
              <a:gd name="T83" fmla="*/ 8501 h 9062"/>
              <a:gd name="T84" fmla="*/ 15368 w 17885"/>
              <a:gd name="T85" fmla="*/ 8667 h 9062"/>
              <a:gd name="T86" fmla="*/ 15728 w 17885"/>
              <a:gd name="T87" fmla="*/ 8793 h 9062"/>
              <a:gd name="T88" fmla="*/ 16087 w 17885"/>
              <a:gd name="T89" fmla="*/ 8883 h 9062"/>
              <a:gd name="T90" fmla="*/ 16446 w 17885"/>
              <a:gd name="T91" fmla="*/ 8948 h 9062"/>
              <a:gd name="T92" fmla="*/ 16806 w 17885"/>
              <a:gd name="T93" fmla="*/ 8993 h 9062"/>
              <a:gd name="T94" fmla="*/ 17165 w 17885"/>
              <a:gd name="T95" fmla="*/ 9024 h 9062"/>
              <a:gd name="T96" fmla="*/ 17526 w 17885"/>
              <a:gd name="T97" fmla="*/ 9046 h 9062"/>
              <a:gd name="T98" fmla="*/ 17885 w 17885"/>
              <a:gd name="T99" fmla="*/ 9059 h 9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885" h="9062">
                <a:moveTo>
                  <a:pt x="0" y="9062"/>
                </a:moveTo>
                <a:lnTo>
                  <a:pt x="89" y="9059"/>
                </a:lnTo>
                <a:lnTo>
                  <a:pt x="179" y="9057"/>
                </a:lnTo>
                <a:lnTo>
                  <a:pt x="269" y="9053"/>
                </a:lnTo>
                <a:lnTo>
                  <a:pt x="359" y="9050"/>
                </a:lnTo>
                <a:lnTo>
                  <a:pt x="448" y="9046"/>
                </a:lnTo>
                <a:lnTo>
                  <a:pt x="539" y="9041"/>
                </a:lnTo>
                <a:lnTo>
                  <a:pt x="628" y="9036"/>
                </a:lnTo>
                <a:lnTo>
                  <a:pt x="718" y="9031"/>
                </a:lnTo>
                <a:lnTo>
                  <a:pt x="809" y="9024"/>
                </a:lnTo>
                <a:lnTo>
                  <a:pt x="898" y="9018"/>
                </a:lnTo>
                <a:lnTo>
                  <a:pt x="987" y="9011"/>
                </a:lnTo>
                <a:lnTo>
                  <a:pt x="1078" y="9002"/>
                </a:lnTo>
                <a:lnTo>
                  <a:pt x="1167" y="8993"/>
                </a:lnTo>
                <a:lnTo>
                  <a:pt x="1257" y="8984"/>
                </a:lnTo>
                <a:lnTo>
                  <a:pt x="1348" y="8972"/>
                </a:lnTo>
                <a:lnTo>
                  <a:pt x="1437" y="8961"/>
                </a:lnTo>
                <a:lnTo>
                  <a:pt x="1528" y="8948"/>
                </a:lnTo>
                <a:lnTo>
                  <a:pt x="1617" y="8934"/>
                </a:lnTo>
                <a:lnTo>
                  <a:pt x="1707" y="8918"/>
                </a:lnTo>
                <a:lnTo>
                  <a:pt x="1797" y="8901"/>
                </a:lnTo>
                <a:lnTo>
                  <a:pt x="1887" y="8883"/>
                </a:lnTo>
                <a:lnTo>
                  <a:pt x="1976" y="8862"/>
                </a:lnTo>
                <a:lnTo>
                  <a:pt x="2067" y="8842"/>
                </a:lnTo>
                <a:lnTo>
                  <a:pt x="2156" y="8817"/>
                </a:lnTo>
                <a:lnTo>
                  <a:pt x="2246" y="8793"/>
                </a:lnTo>
                <a:lnTo>
                  <a:pt x="2336" y="8764"/>
                </a:lnTo>
                <a:lnTo>
                  <a:pt x="2426" y="8734"/>
                </a:lnTo>
                <a:lnTo>
                  <a:pt x="2515" y="8702"/>
                </a:lnTo>
                <a:lnTo>
                  <a:pt x="2606" y="8667"/>
                </a:lnTo>
                <a:lnTo>
                  <a:pt x="2695" y="8630"/>
                </a:lnTo>
                <a:lnTo>
                  <a:pt x="2786" y="8589"/>
                </a:lnTo>
                <a:lnTo>
                  <a:pt x="2875" y="8547"/>
                </a:lnTo>
                <a:lnTo>
                  <a:pt x="2965" y="8501"/>
                </a:lnTo>
                <a:lnTo>
                  <a:pt x="3056" y="8451"/>
                </a:lnTo>
                <a:lnTo>
                  <a:pt x="3145" y="8399"/>
                </a:lnTo>
                <a:lnTo>
                  <a:pt x="3234" y="8342"/>
                </a:lnTo>
                <a:lnTo>
                  <a:pt x="3325" y="8283"/>
                </a:lnTo>
                <a:lnTo>
                  <a:pt x="3415" y="8219"/>
                </a:lnTo>
                <a:lnTo>
                  <a:pt x="3504" y="8152"/>
                </a:lnTo>
                <a:lnTo>
                  <a:pt x="3595" y="8081"/>
                </a:lnTo>
                <a:lnTo>
                  <a:pt x="3684" y="8005"/>
                </a:lnTo>
                <a:lnTo>
                  <a:pt x="3774" y="7924"/>
                </a:lnTo>
                <a:lnTo>
                  <a:pt x="3864" y="7840"/>
                </a:lnTo>
                <a:lnTo>
                  <a:pt x="3954" y="7751"/>
                </a:lnTo>
                <a:lnTo>
                  <a:pt x="4043" y="7658"/>
                </a:lnTo>
                <a:lnTo>
                  <a:pt x="4134" y="7559"/>
                </a:lnTo>
                <a:lnTo>
                  <a:pt x="4223" y="7456"/>
                </a:lnTo>
                <a:lnTo>
                  <a:pt x="4314" y="7348"/>
                </a:lnTo>
                <a:lnTo>
                  <a:pt x="4403" y="7236"/>
                </a:lnTo>
                <a:lnTo>
                  <a:pt x="4493" y="7118"/>
                </a:lnTo>
                <a:lnTo>
                  <a:pt x="4583" y="6995"/>
                </a:lnTo>
                <a:lnTo>
                  <a:pt x="4673" y="6867"/>
                </a:lnTo>
                <a:lnTo>
                  <a:pt x="4762" y="6734"/>
                </a:lnTo>
                <a:lnTo>
                  <a:pt x="4853" y="6597"/>
                </a:lnTo>
                <a:lnTo>
                  <a:pt x="4942" y="6454"/>
                </a:lnTo>
                <a:lnTo>
                  <a:pt x="5032" y="6307"/>
                </a:lnTo>
                <a:lnTo>
                  <a:pt x="5123" y="6155"/>
                </a:lnTo>
                <a:lnTo>
                  <a:pt x="5212" y="5999"/>
                </a:lnTo>
                <a:lnTo>
                  <a:pt x="5301" y="5838"/>
                </a:lnTo>
                <a:lnTo>
                  <a:pt x="5392" y="5673"/>
                </a:lnTo>
                <a:lnTo>
                  <a:pt x="5482" y="5504"/>
                </a:lnTo>
                <a:lnTo>
                  <a:pt x="5572" y="5331"/>
                </a:lnTo>
                <a:lnTo>
                  <a:pt x="5662" y="5155"/>
                </a:lnTo>
                <a:lnTo>
                  <a:pt x="5751" y="4975"/>
                </a:lnTo>
                <a:lnTo>
                  <a:pt x="5842" y="4793"/>
                </a:lnTo>
                <a:lnTo>
                  <a:pt x="5931" y="4608"/>
                </a:lnTo>
                <a:lnTo>
                  <a:pt x="6021" y="4420"/>
                </a:lnTo>
                <a:lnTo>
                  <a:pt x="6111" y="4231"/>
                </a:lnTo>
                <a:lnTo>
                  <a:pt x="6201" y="4040"/>
                </a:lnTo>
                <a:lnTo>
                  <a:pt x="6290" y="3848"/>
                </a:lnTo>
                <a:lnTo>
                  <a:pt x="6381" y="3655"/>
                </a:lnTo>
                <a:lnTo>
                  <a:pt x="6470" y="3462"/>
                </a:lnTo>
                <a:lnTo>
                  <a:pt x="6560" y="3270"/>
                </a:lnTo>
                <a:lnTo>
                  <a:pt x="6650" y="3078"/>
                </a:lnTo>
                <a:lnTo>
                  <a:pt x="6740" y="2888"/>
                </a:lnTo>
                <a:lnTo>
                  <a:pt x="6829" y="2699"/>
                </a:lnTo>
                <a:lnTo>
                  <a:pt x="6920" y="2513"/>
                </a:lnTo>
                <a:lnTo>
                  <a:pt x="7009" y="2329"/>
                </a:lnTo>
                <a:lnTo>
                  <a:pt x="7100" y="2149"/>
                </a:lnTo>
                <a:lnTo>
                  <a:pt x="7190" y="1973"/>
                </a:lnTo>
                <a:lnTo>
                  <a:pt x="7279" y="1801"/>
                </a:lnTo>
                <a:lnTo>
                  <a:pt x="7370" y="1634"/>
                </a:lnTo>
                <a:lnTo>
                  <a:pt x="7459" y="1472"/>
                </a:lnTo>
                <a:lnTo>
                  <a:pt x="7548" y="1317"/>
                </a:lnTo>
                <a:lnTo>
                  <a:pt x="7639" y="1168"/>
                </a:lnTo>
                <a:lnTo>
                  <a:pt x="7729" y="1027"/>
                </a:lnTo>
                <a:lnTo>
                  <a:pt x="7818" y="893"/>
                </a:lnTo>
                <a:lnTo>
                  <a:pt x="7909" y="766"/>
                </a:lnTo>
                <a:lnTo>
                  <a:pt x="7998" y="648"/>
                </a:lnTo>
                <a:lnTo>
                  <a:pt x="8088" y="539"/>
                </a:lnTo>
                <a:lnTo>
                  <a:pt x="8178" y="438"/>
                </a:lnTo>
                <a:lnTo>
                  <a:pt x="8268" y="348"/>
                </a:lnTo>
                <a:lnTo>
                  <a:pt x="8358" y="268"/>
                </a:lnTo>
                <a:lnTo>
                  <a:pt x="8448" y="198"/>
                </a:lnTo>
                <a:lnTo>
                  <a:pt x="8537" y="137"/>
                </a:lnTo>
                <a:lnTo>
                  <a:pt x="8628" y="88"/>
                </a:lnTo>
                <a:lnTo>
                  <a:pt x="8717" y="49"/>
                </a:lnTo>
                <a:lnTo>
                  <a:pt x="8807" y="22"/>
                </a:lnTo>
                <a:lnTo>
                  <a:pt x="8898" y="5"/>
                </a:lnTo>
                <a:lnTo>
                  <a:pt x="8987" y="0"/>
                </a:lnTo>
                <a:lnTo>
                  <a:pt x="9076" y="5"/>
                </a:lnTo>
                <a:lnTo>
                  <a:pt x="9167" y="22"/>
                </a:lnTo>
                <a:lnTo>
                  <a:pt x="9256" y="49"/>
                </a:lnTo>
                <a:lnTo>
                  <a:pt x="9346" y="88"/>
                </a:lnTo>
                <a:lnTo>
                  <a:pt x="9437" y="137"/>
                </a:lnTo>
                <a:lnTo>
                  <a:pt x="9526" y="198"/>
                </a:lnTo>
                <a:lnTo>
                  <a:pt x="9615" y="268"/>
                </a:lnTo>
                <a:lnTo>
                  <a:pt x="9706" y="348"/>
                </a:lnTo>
                <a:lnTo>
                  <a:pt x="9796" y="438"/>
                </a:lnTo>
                <a:lnTo>
                  <a:pt x="9886" y="539"/>
                </a:lnTo>
                <a:lnTo>
                  <a:pt x="9976" y="648"/>
                </a:lnTo>
                <a:lnTo>
                  <a:pt x="10065" y="766"/>
                </a:lnTo>
                <a:lnTo>
                  <a:pt x="10156" y="893"/>
                </a:lnTo>
                <a:lnTo>
                  <a:pt x="10245" y="1027"/>
                </a:lnTo>
                <a:lnTo>
                  <a:pt x="10335" y="1168"/>
                </a:lnTo>
                <a:lnTo>
                  <a:pt x="10425" y="1317"/>
                </a:lnTo>
                <a:lnTo>
                  <a:pt x="10515" y="1472"/>
                </a:lnTo>
                <a:lnTo>
                  <a:pt x="10604" y="1634"/>
                </a:lnTo>
                <a:lnTo>
                  <a:pt x="10695" y="1801"/>
                </a:lnTo>
                <a:lnTo>
                  <a:pt x="10784" y="1973"/>
                </a:lnTo>
                <a:lnTo>
                  <a:pt x="10874" y="2149"/>
                </a:lnTo>
                <a:lnTo>
                  <a:pt x="10964" y="2329"/>
                </a:lnTo>
                <a:lnTo>
                  <a:pt x="11054" y="2513"/>
                </a:lnTo>
                <a:lnTo>
                  <a:pt x="11145" y="2699"/>
                </a:lnTo>
                <a:lnTo>
                  <a:pt x="11234" y="2888"/>
                </a:lnTo>
                <a:lnTo>
                  <a:pt x="11323" y="3078"/>
                </a:lnTo>
                <a:lnTo>
                  <a:pt x="11414" y="3270"/>
                </a:lnTo>
                <a:lnTo>
                  <a:pt x="11504" y="3462"/>
                </a:lnTo>
                <a:lnTo>
                  <a:pt x="11593" y="3655"/>
                </a:lnTo>
                <a:lnTo>
                  <a:pt x="11684" y="3848"/>
                </a:lnTo>
                <a:lnTo>
                  <a:pt x="11773" y="4040"/>
                </a:lnTo>
                <a:lnTo>
                  <a:pt x="11863" y="4231"/>
                </a:lnTo>
                <a:lnTo>
                  <a:pt x="11953" y="4420"/>
                </a:lnTo>
                <a:lnTo>
                  <a:pt x="12043" y="4608"/>
                </a:lnTo>
                <a:lnTo>
                  <a:pt x="12132" y="4793"/>
                </a:lnTo>
                <a:lnTo>
                  <a:pt x="12223" y="4975"/>
                </a:lnTo>
                <a:lnTo>
                  <a:pt x="12312" y="5155"/>
                </a:lnTo>
                <a:lnTo>
                  <a:pt x="12402" y="5331"/>
                </a:lnTo>
                <a:lnTo>
                  <a:pt x="12492" y="5504"/>
                </a:lnTo>
                <a:lnTo>
                  <a:pt x="12582" y="5673"/>
                </a:lnTo>
                <a:lnTo>
                  <a:pt x="12672" y="5838"/>
                </a:lnTo>
                <a:lnTo>
                  <a:pt x="12762" y="5999"/>
                </a:lnTo>
                <a:lnTo>
                  <a:pt x="12851" y="6155"/>
                </a:lnTo>
                <a:lnTo>
                  <a:pt x="12942" y="6307"/>
                </a:lnTo>
                <a:lnTo>
                  <a:pt x="13031" y="6454"/>
                </a:lnTo>
                <a:lnTo>
                  <a:pt x="13121" y="6597"/>
                </a:lnTo>
                <a:lnTo>
                  <a:pt x="13212" y="6734"/>
                </a:lnTo>
                <a:lnTo>
                  <a:pt x="13301" y="6867"/>
                </a:lnTo>
                <a:lnTo>
                  <a:pt x="13390" y="6995"/>
                </a:lnTo>
                <a:lnTo>
                  <a:pt x="13481" y="7118"/>
                </a:lnTo>
                <a:lnTo>
                  <a:pt x="13571" y="7236"/>
                </a:lnTo>
                <a:lnTo>
                  <a:pt x="13660" y="7348"/>
                </a:lnTo>
                <a:lnTo>
                  <a:pt x="13751" y="7456"/>
                </a:lnTo>
                <a:lnTo>
                  <a:pt x="13840" y="7559"/>
                </a:lnTo>
                <a:lnTo>
                  <a:pt x="13931" y="7658"/>
                </a:lnTo>
                <a:lnTo>
                  <a:pt x="14020" y="7751"/>
                </a:lnTo>
                <a:lnTo>
                  <a:pt x="14110" y="7840"/>
                </a:lnTo>
                <a:lnTo>
                  <a:pt x="14200" y="7924"/>
                </a:lnTo>
                <a:lnTo>
                  <a:pt x="14290" y="8005"/>
                </a:lnTo>
                <a:lnTo>
                  <a:pt x="14379" y="8081"/>
                </a:lnTo>
                <a:lnTo>
                  <a:pt x="14470" y="8152"/>
                </a:lnTo>
                <a:lnTo>
                  <a:pt x="14559" y="8219"/>
                </a:lnTo>
                <a:lnTo>
                  <a:pt x="14649" y="8283"/>
                </a:lnTo>
                <a:lnTo>
                  <a:pt x="14739" y="8342"/>
                </a:lnTo>
                <a:lnTo>
                  <a:pt x="14829" y="8399"/>
                </a:lnTo>
                <a:lnTo>
                  <a:pt x="14918" y="8451"/>
                </a:lnTo>
                <a:lnTo>
                  <a:pt x="15009" y="8501"/>
                </a:lnTo>
                <a:lnTo>
                  <a:pt x="15098" y="8547"/>
                </a:lnTo>
                <a:lnTo>
                  <a:pt x="15188" y="8589"/>
                </a:lnTo>
                <a:lnTo>
                  <a:pt x="15279" y="8630"/>
                </a:lnTo>
                <a:lnTo>
                  <a:pt x="15368" y="8667"/>
                </a:lnTo>
                <a:lnTo>
                  <a:pt x="15459" y="8702"/>
                </a:lnTo>
                <a:lnTo>
                  <a:pt x="15548" y="8734"/>
                </a:lnTo>
                <a:lnTo>
                  <a:pt x="15637" y="8764"/>
                </a:lnTo>
                <a:lnTo>
                  <a:pt x="15728" y="8793"/>
                </a:lnTo>
                <a:lnTo>
                  <a:pt x="15818" y="8817"/>
                </a:lnTo>
                <a:lnTo>
                  <a:pt x="15907" y="8842"/>
                </a:lnTo>
                <a:lnTo>
                  <a:pt x="15998" y="8862"/>
                </a:lnTo>
                <a:lnTo>
                  <a:pt x="16087" y="8883"/>
                </a:lnTo>
                <a:lnTo>
                  <a:pt x="16177" y="8901"/>
                </a:lnTo>
                <a:lnTo>
                  <a:pt x="16267" y="8918"/>
                </a:lnTo>
                <a:lnTo>
                  <a:pt x="16357" y="8934"/>
                </a:lnTo>
                <a:lnTo>
                  <a:pt x="16446" y="8948"/>
                </a:lnTo>
                <a:lnTo>
                  <a:pt x="16537" y="8961"/>
                </a:lnTo>
                <a:lnTo>
                  <a:pt x="16626" y="8972"/>
                </a:lnTo>
                <a:lnTo>
                  <a:pt x="16717" y="8984"/>
                </a:lnTo>
                <a:lnTo>
                  <a:pt x="16806" y="8993"/>
                </a:lnTo>
                <a:lnTo>
                  <a:pt x="16896" y="9002"/>
                </a:lnTo>
                <a:lnTo>
                  <a:pt x="16986" y="9011"/>
                </a:lnTo>
                <a:lnTo>
                  <a:pt x="17076" y="9018"/>
                </a:lnTo>
                <a:lnTo>
                  <a:pt x="17165" y="9024"/>
                </a:lnTo>
                <a:lnTo>
                  <a:pt x="17256" y="9031"/>
                </a:lnTo>
                <a:lnTo>
                  <a:pt x="17345" y="9036"/>
                </a:lnTo>
                <a:lnTo>
                  <a:pt x="17435" y="9041"/>
                </a:lnTo>
                <a:lnTo>
                  <a:pt x="17526" y="9046"/>
                </a:lnTo>
                <a:lnTo>
                  <a:pt x="17615" y="9050"/>
                </a:lnTo>
                <a:lnTo>
                  <a:pt x="17704" y="9053"/>
                </a:lnTo>
                <a:lnTo>
                  <a:pt x="17795" y="9057"/>
                </a:lnTo>
                <a:lnTo>
                  <a:pt x="17885" y="9059"/>
                </a:lnTo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9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tr-TR" dirty="0" smtClean="0"/>
              <a:t>Normal dağılımın özellikleri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89248" y="1484784"/>
                <a:ext cx="7859216" cy="50055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tr-TR" sz="2800" dirty="0" smtClean="0"/>
                  <a:t>Çan eğrisi şeklindedir</a:t>
                </a:r>
              </a:p>
              <a:p>
                <a:pPr>
                  <a:lnSpc>
                    <a:spcPct val="114000"/>
                  </a:lnSpc>
                </a:pPr>
                <a:r>
                  <a:rPr lang="tr-TR" sz="2800" dirty="0" smtClean="0"/>
                  <a:t>Simetriktir</a:t>
                </a:r>
              </a:p>
              <a:p>
                <a:pPr>
                  <a:lnSpc>
                    <a:spcPct val="114000"/>
                  </a:lnSpc>
                </a:pPr>
                <a:r>
                  <a:rPr lang="tr-TR" sz="2800" dirty="0" err="1" smtClean="0"/>
                  <a:t>Mod</a:t>
                </a:r>
                <a:r>
                  <a:rPr lang="tr-TR" sz="2800" dirty="0" smtClean="0"/>
                  <a:t>, ortalama </a:t>
                </a:r>
                <a:r>
                  <a:rPr lang="tr-TR" sz="2800" dirty="0"/>
                  <a:t>ve </a:t>
                </a:r>
                <a:r>
                  <a:rPr lang="tr-TR" sz="2800" dirty="0" smtClean="0"/>
                  <a:t>ortanca birbirine eşittir</a:t>
                </a:r>
              </a:p>
              <a:p>
                <a:pPr>
                  <a:lnSpc>
                    <a:spcPct val="114000"/>
                  </a:lnSpc>
                </a:pPr>
                <a:r>
                  <a:rPr lang="tr-TR" sz="2800" dirty="0" smtClean="0"/>
                  <a:t>Puanlar merkez (ortalama) etrafında kümelenme eğilimindedir </a:t>
                </a:r>
                <a:endParaRPr lang="tr-TR" sz="2800" dirty="0"/>
              </a:p>
              <a:p>
                <a:pPr>
                  <a:lnSpc>
                    <a:spcPct val="114000"/>
                  </a:lnSpc>
                </a:pPr>
                <a:r>
                  <a:rPr lang="tr-TR" sz="2800" dirty="0" err="1" smtClean="0"/>
                  <a:t>Varysans</a:t>
                </a:r>
                <a:r>
                  <a:rPr lang="tr-TR" sz="2800" dirty="0" smtClean="0"/>
                  <a:t> arttığında yassılaşır, </a:t>
                </a:r>
                <a:r>
                  <a:rPr lang="tr-TR" sz="2800" dirty="0" err="1" smtClean="0"/>
                  <a:t>varyans</a:t>
                </a:r>
                <a:r>
                  <a:rPr lang="tr-TR" sz="2800" dirty="0" smtClean="0"/>
                  <a:t> azaldığında ise sivrileşir (ortalama sabit)</a:t>
                </a:r>
              </a:p>
              <a:p>
                <a:pPr>
                  <a:lnSpc>
                    <a:spcPct val="114000"/>
                  </a:lnSpc>
                </a:pPr>
                <a:r>
                  <a:rPr lang="tr-TR" sz="2800" dirty="0" smtClean="0"/>
                  <a:t>Normal dağılımın parametreleri </a:t>
                </a:r>
              </a:p>
              <a:p>
                <a:pPr marL="320040" lvl="1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:r>
                  <a:rPr lang="tr-TR" dirty="0"/>
                  <a:t>K</a:t>
                </a:r>
                <a:r>
                  <a:rPr lang="tr-TR" dirty="0" smtClean="0"/>
                  <a:t>itle ortalaması=</a:t>
                </a:r>
                <a:r>
                  <a:rPr lang="tr-TR" sz="4400" b="1" dirty="0">
                    <a:solidFill>
                      <a:schemeClr val="accent1"/>
                    </a:solidFill>
                  </a:rPr>
                  <a:t>µ</a:t>
                </a:r>
                <a:r>
                  <a:rPr lang="tr-TR" dirty="0" smtClean="0"/>
                  <a:t> </a:t>
                </a:r>
                <a:r>
                  <a:rPr lang="tr-TR" dirty="0"/>
                  <a:t> </a:t>
                </a:r>
                <a:r>
                  <a:rPr lang="tr-TR" dirty="0" smtClean="0"/>
                  <a:t>                  Kitle </a:t>
                </a:r>
                <a:r>
                  <a:rPr lang="tr-TR" dirty="0" err="1" smtClean="0"/>
                  <a:t>varyansı</a:t>
                </a:r>
                <a:r>
                  <a:rPr lang="tr-TR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tr-TR" b="1" dirty="0" smtClean="0">
                  <a:solidFill>
                    <a:schemeClr val="accent1"/>
                  </a:solidFill>
                  <a:ea typeface="Cambria Math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:endParaRPr lang="tr-TR" sz="2800" dirty="0"/>
              </a:p>
              <a:p>
                <a:pPr>
                  <a:lnSpc>
                    <a:spcPct val="114000"/>
                  </a:lnSpc>
                </a:pPr>
                <a:endParaRPr lang="tr-TR" sz="2800" dirty="0" smtClean="0"/>
              </a:p>
              <a:p>
                <a:pPr marL="320040" lvl="1" indent="0">
                  <a:lnSpc>
                    <a:spcPct val="114000"/>
                  </a:lnSpc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89248" y="1484784"/>
                <a:ext cx="7859216" cy="5005536"/>
              </a:xfrm>
              <a:blipFill rotWithShape="1">
                <a:blip r:embed="rId2"/>
                <a:stretch>
                  <a:fillRect l="-931" t="-853" b="-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6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dağılımın özellikleri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3" t="47782" r="41318" b="30000"/>
          <a:stretch/>
        </p:blipFill>
        <p:spPr bwMode="auto">
          <a:xfrm>
            <a:off x="946485" y="1844824"/>
            <a:ext cx="736993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aşlık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413792"/>
                <a:ext cx="7772400" cy="1143000"/>
              </a:xfrm>
            </p:spPr>
            <p:txBody>
              <a:bodyPr>
                <a:noAutofit/>
              </a:bodyPr>
              <a:lstStyle/>
              <a:p>
                <a:r>
                  <a:rPr lang="tr-TR" sz="5400" b="1" dirty="0" smtClean="0">
                    <a:solidFill>
                      <a:schemeClr val="accent1"/>
                    </a:solidFill>
                  </a:rPr>
                  <a:t>µ</a:t>
                </a:r>
                <a:r>
                  <a:rPr lang="tr-TR" sz="3600" dirty="0"/>
                  <a:t> </a:t>
                </a:r>
                <a:r>
                  <a:rPr lang="tr-TR" sz="3600" dirty="0" smtClean="0"/>
                  <a:t>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48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tr-TR" sz="48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tr-TR" sz="48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r-TR" sz="36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3600" dirty="0" smtClean="0"/>
                  <a:t>değişikliklerinin dağılımın şekli üzerindeki etkisi</a:t>
                </a:r>
                <a:r>
                  <a:rPr lang="tr-TR" sz="3600" b="1" dirty="0" smtClean="0">
                    <a:solidFill>
                      <a:schemeClr val="accent1"/>
                    </a:solidFill>
                  </a:rPr>
                  <a:t>  </a:t>
                </a:r>
                <a:endParaRPr lang="tr-TR" sz="2800" dirty="0"/>
              </a:p>
            </p:txBody>
          </p:sp>
        </mc:Choice>
        <mc:Fallback xmlns="">
          <p:sp>
            <p:nvSpPr>
              <p:cNvPr id="2" name="Başlı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413792"/>
                <a:ext cx="7772400" cy="1143000"/>
              </a:xfrm>
              <a:blipFill rotWithShape="1">
                <a:blip r:embed="rId2"/>
                <a:stretch>
                  <a:fillRect l="-4157" t="-47059" b="-165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29373" r="33001" b="22985"/>
          <a:stretch/>
        </p:blipFill>
        <p:spPr bwMode="auto">
          <a:xfrm>
            <a:off x="1403648" y="1754465"/>
            <a:ext cx="6705721" cy="491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 </a:t>
            </a:r>
            <a:r>
              <a:rPr lang="tr-TR" dirty="0" smtClean="0"/>
              <a:t>DAĞILIM….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96752"/>
          </a:xfrm>
        </p:spPr>
        <p:txBody>
          <a:bodyPr/>
          <a:lstStyle/>
          <a:p>
            <a:r>
              <a:rPr lang="tr-TR" dirty="0" smtClean="0"/>
              <a:t>Ortalamaları farklı standart sapmaları aynı normal dağılımlar</a:t>
            </a:r>
            <a:endParaRPr lang="tr-TR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2077269" y="4940746"/>
            <a:ext cx="4840287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074094" y="4940746"/>
            <a:ext cx="1587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2882131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3690169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4498206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5304656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6112694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6920731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>
            <a:off x="469131" y="4958209"/>
            <a:ext cx="4840288" cy="3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>
            <a:off x="1275581" y="4958209"/>
            <a:ext cx="0" cy="63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>
            <a:off x="4504556" y="4958209"/>
            <a:ext cx="0" cy="63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3691756" y="4940746"/>
            <a:ext cx="4840288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7727181" y="4940746"/>
            <a:ext cx="0" cy="619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467544" y="3284984"/>
            <a:ext cx="8059737" cy="2398712"/>
            <a:chOff x="467544" y="3284984"/>
            <a:chExt cx="8059737" cy="2398712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074094" y="3284984"/>
              <a:ext cx="4821237" cy="1638300"/>
            </a:xfrm>
            <a:custGeom>
              <a:avLst/>
              <a:gdLst>
                <a:gd name="T0" fmla="*/ 307 w 20450"/>
                <a:gd name="T1" fmla="*/ 2995 h 3005"/>
                <a:gd name="T2" fmla="*/ 718 w 20450"/>
                <a:gd name="T3" fmla="*/ 2977 h 3005"/>
                <a:gd name="T4" fmla="*/ 1129 w 20450"/>
                <a:gd name="T5" fmla="*/ 2953 h 3005"/>
                <a:gd name="T6" fmla="*/ 1540 w 20450"/>
                <a:gd name="T7" fmla="*/ 2922 h 3005"/>
                <a:gd name="T8" fmla="*/ 1951 w 20450"/>
                <a:gd name="T9" fmla="*/ 2880 h 3005"/>
                <a:gd name="T10" fmla="*/ 2363 w 20450"/>
                <a:gd name="T11" fmla="*/ 2828 h 3005"/>
                <a:gd name="T12" fmla="*/ 2774 w 20450"/>
                <a:gd name="T13" fmla="*/ 2763 h 3005"/>
                <a:gd name="T14" fmla="*/ 3185 w 20450"/>
                <a:gd name="T15" fmla="*/ 2683 h 3005"/>
                <a:gd name="T16" fmla="*/ 3596 w 20450"/>
                <a:gd name="T17" fmla="*/ 2585 h 3005"/>
                <a:gd name="T18" fmla="*/ 4007 w 20450"/>
                <a:gd name="T19" fmla="*/ 2469 h 3005"/>
                <a:gd name="T20" fmla="*/ 4418 w 20450"/>
                <a:gd name="T21" fmla="*/ 2335 h 3005"/>
                <a:gd name="T22" fmla="*/ 4829 w 20450"/>
                <a:gd name="T23" fmla="*/ 2181 h 3005"/>
                <a:gd name="T24" fmla="*/ 5240 w 20450"/>
                <a:gd name="T25" fmla="*/ 2007 h 3005"/>
                <a:gd name="T26" fmla="*/ 5651 w 20450"/>
                <a:gd name="T27" fmla="*/ 1817 h 3005"/>
                <a:gd name="T28" fmla="*/ 6062 w 20450"/>
                <a:gd name="T29" fmla="*/ 1612 h 3005"/>
                <a:gd name="T30" fmla="*/ 6473 w 20450"/>
                <a:gd name="T31" fmla="*/ 1398 h 3005"/>
                <a:gd name="T32" fmla="*/ 6884 w 20450"/>
                <a:gd name="T33" fmla="*/ 1177 h 3005"/>
                <a:gd name="T34" fmla="*/ 7296 w 20450"/>
                <a:gd name="T35" fmla="*/ 958 h 3005"/>
                <a:gd name="T36" fmla="*/ 7707 w 20450"/>
                <a:gd name="T37" fmla="*/ 745 h 3005"/>
                <a:gd name="T38" fmla="*/ 8118 w 20450"/>
                <a:gd name="T39" fmla="*/ 548 h 3005"/>
                <a:gd name="T40" fmla="*/ 8529 w 20450"/>
                <a:gd name="T41" fmla="*/ 370 h 3005"/>
                <a:gd name="T42" fmla="*/ 8940 w 20450"/>
                <a:gd name="T43" fmla="*/ 223 h 3005"/>
                <a:gd name="T44" fmla="*/ 9351 w 20450"/>
                <a:gd name="T45" fmla="*/ 110 h 3005"/>
                <a:gd name="T46" fmla="*/ 9762 w 20450"/>
                <a:gd name="T47" fmla="*/ 35 h 3005"/>
                <a:gd name="T48" fmla="*/ 10173 w 20450"/>
                <a:gd name="T49" fmla="*/ 1 h 3005"/>
                <a:gd name="T50" fmla="*/ 10584 w 20450"/>
                <a:gd name="T51" fmla="*/ 13 h 3005"/>
                <a:gd name="T52" fmla="*/ 10995 w 20450"/>
                <a:gd name="T53" fmla="*/ 66 h 3005"/>
                <a:gd name="T54" fmla="*/ 11406 w 20450"/>
                <a:gd name="T55" fmla="*/ 161 h 3005"/>
                <a:gd name="T56" fmla="*/ 11817 w 20450"/>
                <a:gd name="T57" fmla="*/ 293 h 3005"/>
                <a:gd name="T58" fmla="*/ 12229 w 20450"/>
                <a:gd name="T59" fmla="*/ 455 h 3005"/>
                <a:gd name="T60" fmla="*/ 12640 w 20450"/>
                <a:gd name="T61" fmla="*/ 644 h 3005"/>
                <a:gd name="T62" fmla="*/ 13051 w 20450"/>
                <a:gd name="T63" fmla="*/ 850 h 3005"/>
                <a:gd name="T64" fmla="*/ 13462 w 20450"/>
                <a:gd name="T65" fmla="*/ 1068 h 3005"/>
                <a:gd name="T66" fmla="*/ 13873 w 20450"/>
                <a:gd name="T67" fmla="*/ 1288 h 3005"/>
                <a:gd name="T68" fmla="*/ 14284 w 20450"/>
                <a:gd name="T69" fmla="*/ 1507 h 3005"/>
                <a:gd name="T70" fmla="*/ 14695 w 20450"/>
                <a:gd name="T71" fmla="*/ 1717 h 3005"/>
                <a:gd name="T72" fmla="*/ 15106 w 20450"/>
                <a:gd name="T73" fmla="*/ 1915 h 3005"/>
                <a:gd name="T74" fmla="*/ 15517 w 20450"/>
                <a:gd name="T75" fmla="*/ 2096 h 3005"/>
                <a:gd name="T76" fmla="*/ 15928 w 20450"/>
                <a:gd name="T77" fmla="*/ 2260 h 3005"/>
                <a:gd name="T78" fmla="*/ 16339 w 20450"/>
                <a:gd name="T79" fmla="*/ 2405 h 3005"/>
                <a:gd name="T80" fmla="*/ 16750 w 20450"/>
                <a:gd name="T81" fmla="*/ 2530 h 3005"/>
                <a:gd name="T82" fmla="*/ 17162 w 20450"/>
                <a:gd name="T83" fmla="*/ 2637 h 3005"/>
                <a:gd name="T84" fmla="*/ 17573 w 20450"/>
                <a:gd name="T85" fmla="*/ 2724 h 3005"/>
                <a:gd name="T86" fmla="*/ 17984 w 20450"/>
                <a:gd name="T87" fmla="*/ 2798 h 3005"/>
                <a:gd name="T88" fmla="*/ 18395 w 20450"/>
                <a:gd name="T89" fmla="*/ 2855 h 3005"/>
                <a:gd name="T90" fmla="*/ 18806 w 20450"/>
                <a:gd name="T91" fmla="*/ 2902 h 3005"/>
                <a:gd name="T92" fmla="*/ 19217 w 20450"/>
                <a:gd name="T93" fmla="*/ 2939 h 3005"/>
                <a:gd name="T94" fmla="*/ 19628 w 20450"/>
                <a:gd name="T95" fmla="*/ 2966 h 3005"/>
                <a:gd name="T96" fmla="*/ 20039 w 20450"/>
                <a:gd name="T97" fmla="*/ 2987 h 3005"/>
                <a:gd name="T98" fmla="*/ 20450 w 20450"/>
                <a:gd name="T99" fmla="*/ 3002 h 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50" h="3005">
                  <a:moveTo>
                    <a:pt x="0" y="3005"/>
                  </a:moveTo>
                  <a:lnTo>
                    <a:pt x="102" y="3002"/>
                  </a:lnTo>
                  <a:lnTo>
                    <a:pt x="205" y="2998"/>
                  </a:lnTo>
                  <a:lnTo>
                    <a:pt x="307" y="2995"/>
                  </a:lnTo>
                  <a:lnTo>
                    <a:pt x="410" y="2991"/>
                  </a:lnTo>
                  <a:lnTo>
                    <a:pt x="513" y="2987"/>
                  </a:lnTo>
                  <a:lnTo>
                    <a:pt x="616" y="2982"/>
                  </a:lnTo>
                  <a:lnTo>
                    <a:pt x="718" y="2977"/>
                  </a:lnTo>
                  <a:lnTo>
                    <a:pt x="822" y="2972"/>
                  </a:lnTo>
                  <a:lnTo>
                    <a:pt x="924" y="2966"/>
                  </a:lnTo>
                  <a:lnTo>
                    <a:pt x="1027" y="2959"/>
                  </a:lnTo>
                  <a:lnTo>
                    <a:pt x="1129" y="2953"/>
                  </a:lnTo>
                  <a:lnTo>
                    <a:pt x="1232" y="2946"/>
                  </a:lnTo>
                  <a:lnTo>
                    <a:pt x="1336" y="2939"/>
                  </a:lnTo>
                  <a:lnTo>
                    <a:pt x="1438" y="2930"/>
                  </a:lnTo>
                  <a:lnTo>
                    <a:pt x="1540" y="2922"/>
                  </a:lnTo>
                  <a:lnTo>
                    <a:pt x="1644" y="2912"/>
                  </a:lnTo>
                  <a:lnTo>
                    <a:pt x="1747" y="2902"/>
                  </a:lnTo>
                  <a:lnTo>
                    <a:pt x="1849" y="2892"/>
                  </a:lnTo>
                  <a:lnTo>
                    <a:pt x="1951" y="2880"/>
                  </a:lnTo>
                  <a:lnTo>
                    <a:pt x="2055" y="2868"/>
                  </a:lnTo>
                  <a:lnTo>
                    <a:pt x="2158" y="2855"/>
                  </a:lnTo>
                  <a:lnTo>
                    <a:pt x="2260" y="2843"/>
                  </a:lnTo>
                  <a:lnTo>
                    <a:pt x="2363" y="2828"/>
                  </a:lnTo>
                  <a:lnTo>
                    <a:pt x="2465" y="2814"/>
                  </a:lnTo>
                  <a:lnTo>
                    <a:pt x="2569" y="2798"/>
                  </a:lnTo>
                  <a:lnTo>
                    <a:pt x="2671" y="2781"/>
                  </a:lnTo>
                  <a:lnTo>
                    <a:pt x="2774" y="2763"/>
                  </a:lnTo>
                  <a:lnTo>
                    <a:pt x="2877" y="2745"/>
                  </a:lnTo>
                  <a:lnTo>
                    <a:pt x="2980" y="2724"/>
                  </a:lnTo>
                  <a:lnTo>
                    <a:pt x="3082" y="2704"/>
                  </a:lnTo>
                  <a:lnTo>
                    <a:pt x="3185" y="2683"/>
                  </a:lnTo>
                  <a:lnTo>
                    <a:pt x="3287" y="2660"/>
                  </a:lnTo>
                  <a:lnTo>
                    <a:pt x="3391" y="2637"/>
                  </a:lnTo>
                  <a:lnTo>
                    <a:pt x="3493" y="2611"/>
                  </a:lnTo>
                  <a:lnTo>
                    <a:pt x="3596" y="2585"/>
                  </a:lnTo>
                  <a:lnTo>
                    <a:pt x="3700" y="2559"/>
                  </a:lnTo>
                  <a:lnTo>
                    <a:pt x="3802" y="2530"/>
                  </a:lnTo>
                  <a:lnTo>
                    <a:pt x="3904" y="2500"/>
                  </a:lnTo>
                  <a:lnTo>
                    <a:pt x="4007" y="2469"/>
                  </a:lnTo>
                  <a:lnTo>
                    <a:pt x="4111" y="2438"/>
                  </a:lnTo>
                  <a:lnTo>
                    <a:pt x="4213" y="2405"/>
                  </a:lnTo>
                  <a:lnTo>
                    <a:pt x="4316" y="2370"/>
                  </a:lnTo>
                  <a:lnTo>
                    <a:pt x="4418" y="2335"/>
                  </a:lnTo>
                  <a:lnTo>
                    <a:pt x="4520" y="2298"/>
                  </a:lnTo>
                  <a:lnTo>
                    <a:pt x="4624" y="2260"/>
                  </a:lnTo>
                  <a:lnTo>
                    <a:pt x="4727" y="2222"/>
                  </a:lnTo>
                  <a:lnTo>
                    <a:pt x="4829" y="2181"/>
                  </a:lnTo>
                  <a:lnTo>
                    <a:pt x="4933" y="2139"/>
                  </a:lnTo>
                  <a:lnTo>
                    <a:pt x="5035" y="2096"/>
                  </a:lnTo>
                  <a:lnTo>
                    <a:pt x="5138" y="2053"/>
                  </a:lnTo>
                  <a:lnTo>
                    <a:pt x="5240" y="2007"/>
                  </a:lnTo>
                  <a:lnTo>
                    <a:pt x="5343" y="1962"/>
                  </a:lnTo>
                  <a:lnTo>
                    <a:pt x="5446" y="1915"/>
                  </a:lnTo>
                  <a:lnTo>
                    <a:pt x="5549" y="1866"/>
                  </a:lnTo>
                  <a:lnTo>
                    <a:pt x="5651" y="1817"/>
                  </a:lnTo>
                  <a:lnTo>
                    <a:pt x="5755" y="1768"/>
                  </a:lnTo>
                  <a:lnTo>
                    <a:pt x="5857" y="1717"/>
                  </a:lnTo>
                  <a:lnTo>
                    <a:pt x="5960" y="1665"/>
                  </a:lnTo>
                  <a:lnTo>
                    <a:pt x="6062" y="1612"/>
                  </a:lnTo>
                  <a:lnTo>
                    <a:pt x="6166" y="1560"/>
                  </a:lnTo>
                  <a:lnTo>
                    <a:pt x="6269" y="1507"/>
                  </a:lnTo>
                  <a:lnTo>
                    <a:pt x="6371" y="1452"/>
                  </a:lnTo>
                  <a:lnTo>
                    <a:pt x="6473" y="1398"/>
                  </a:lnTo>
                  <a:lnTo>
                    <a:pt x="6576" y="1343"/>
                  </a:lnTo>
                  <a:lnTo>
                    <a:pt x="6680" y="1288"/>
                  </a:lnTo>
                  <a:lnTo>
                    <a:pt x="6782" y="1233"/>
                  </a:lnTo>
                  <a:lnTo>
                    <a:pt x="6884" y="1177"/>
                  </a:lnTo>
                  <a:lnTo>
                    <a:pt x="6988" y="1122"/>
                  </a:lnTo>
                  <a:lnTo>
                    <a:pt x="7091" y="1068"/>
                  </a:lnTo>
                  <a:lnTo>
                    <a:pt x="7193" y="1013"/>
                  </a:lnTo>
                  <a:lnTo>
                    <a:pt x="7296" y="958"/>
                  </a:lnTo>
                  <a:lnTo>
                    <a:pt x="7398" y="903"/>
                  </a:lnTo>
                  <a:lnTo>
                    <a:pt x="7502" y="850"/>
                  </a:lnTo>
                  <a:lnTo>
                    <a:pt x="7604" y="797"/>
                  </a:lnTo>
                  <a:lnTo>
                    <a:pt x="7707" y="745"/>
                  </a:lnTo>
                  <a:lnTo>
                    <a:pt x="7810" y="694"/>
                  </a:lnTo>
                  <a:lnTo>
                    <a:pt x="7913" y="644"/>
                  </a:lnTo>
                  <a:lnTo>
                    <a:pt x="8015" y="595"/>
                  </a:lnTo>
                  <a:lnTo>
                    <a:pt x="8118" y="548"/>
                  </a:lnTo>
                  <a:lnTo>
                    <a:pt x="8222" y="501"/>
                  </a:lnTo>
                  <a:lnTo>
                    <a:pt x="8324" y="455"/>
                  </a:lnTo>
                  <a:lnTo>
                    <a:pt x="8426" y="412"/>
                  </a:lnTo>
                  <a:lnTo>
                    <a:pt x="8529" y="370"/>
                  </a:lnTo>
                  <a:lnTo>
                    <a:pt x="8633" y="331"/>
                  </a:lnTo>
                  <a:lnTo>
                    <a:pt x="8735" y="293"/>
                  </a:lnTo>
                  <a:lnTo>
                    <a:pt x="8837" y="256"/>
                  </a:lnTo>
                  <a:lnTo>
                    <a:pt x="8940" y="223"/>
                  </a:lnTo>
                  <a:lnTo>
                    <a:pt x="9044" y="190"/>
                  </a:lnTo>
                  <a:lnTo>
                    <a:pt x="9146" y="161"/>
                  </a:lnTo>
                  <a:lnTo>
                    <a:pt x="9249" y="134"/>
                  </a:lnTo>
                  <a:lnTo>
                    <a:pt x="9351" y="110"/>
                  </a:lnTo>
                  <a:lnTo>
                    <a:pt x="9453" y="86"/>
                  </a:lnTo>
                  <a:lnTo>
                    <a:pt x="9557" y="66"/>
                  </a:lnTo>
                  <a:lnTo>
                    <a:pt x="9660" y="49"/>
                  </a:lnTo>
                  <a:lnTo>
                    <a:pt x="9762" y="35"/>
                  </a:lnTo>
                  <a:lnTo>
                    <a:pt x="9866" y="22"/>
                  </a:lnTo>
                  <a:lnTo>
                    <a:pt x="9968" y="13"/>
                  </a:lnTo>
                  <a:lnTo>
                    <a:pt x="10071" y="6"/>
                  </a:lnTo>
                  <a:lnTo>
                    <a:pt x="10173" y="1"/>
                  </a:lnTo>
                  <a:lnTo>
                    <a:pt x="10277" y="0"/>
                  </a:lnTo>
                  <a:lnTo>
                    <a:pt x="10379" y="1"/>
                  </a:lnTo>
                  <a:lnTo>
                    <a:pt x="10482" y="6"/>
                  </a:lnTo>
                  <a:lnTo>
                    <a:pt x="10584" y="13"/>
                  </a:lnTo>
                  <a:lnTo>
                    <a:pt x="10688" y="22"/>
                  </a:lnTo>
                  <a:lnTo>
                    <a:pt x="10790" y="35"/>
                  </a:lnTo>
                  <a:lnTo>
                    <a:pt x="10893" y="49"/>
                  </a:lnTo>
                  <a:lnTo>
                    <a:pt x="10995" y="66"/>
                  </a:lnTo>
                  <a:lnTo>
                    <a:pt x="11099" y="86"/>
                  </a:lnTo>
                  <a:lnTo>
                    <a:pt x="11202" y="110"/>
                  </a:lnTo>
                  <a:lnTo>
                    <a:pt x="11304" y="134"/>
                  </a:lnTo>
                  <a:lnTo>
                    <a:pt x="11406" y="161"/>
                  </a:lnTo>
                  <a:lnTo>
                    <a:pt x="11510" y="190"/>
                  </a:lnTo>
                  <a:lnTo>
                    <a:pt x="11613" y="223"/>
                  </a:lnTo>
                  <a:lnTo>
                    <a:pt x="11715" y="256"/>
                  </a:lnTo>
                  <a:lnTo>
                    <a:pt x="11817" y="293"/>
                  </a:lnTo>
                  <a:lnTo>
                    <a:pt x="11921" y="331"/>
                  </a:lnTo>
                  <a:lnTo>
                    <a:pt x="12024" y="370"/>
                  </a:lnTo>
                  <a:lnTo>
                    <a:pt x="12126" y="412"/>
                  </a:lnTo>
                  <a:lnTo>
                    <a:pt x="12229" y="455"/>
                  </a:lnTo>
                  <a:lnTo>
                    <a:pt x="12332" y="501"/>
                  </a:lnTo>
                  <a:lnTo>
                    <a:pt x="12435" y="548"/>
                  </a:lnTo>
                  <a:lnTo>
                    <a:pt x="12537" y="595"/>
                  </a:lnTo>
                  <a:lnTo>
                    <a:pt x="12640" y="644"/>
                  </a:lnTo>
                  <a:lnTo>
                    <a:pt x="12744" y="694"/>
                  </a:lnTo>
                  <a:lnTo>
                    <a:pt x="12846" y="745"/>
                  </a:lnTo>
                  <a:lnTo>
                    <a:pt x="12948" y="797"/>
                  </a:lnTo>
                  <a:lnTo>
                    <a:pt x="13051" y="850"/>
                  </a:lnTo>
                  <a:lnTo>
                    <a:pt x="13155" y="903"/>
                  </a:lnTo>
                  <a:lnTo>
                    <a:pt x="13257" y="958"/>
                  </a:lnTo>
                  <a:lnTo>
                    <a:pt x="13359" y="1013"/>
                  </a:lnTo>
                  <a:lnTo>
                    <a:pt x="13462" y="1068"/>
                  </a:lnTo>
                  <a:lnTo>
                    <a:pt x="13564" y="1122"/>
                  </a:lnTo>
                  <a:lnTo>
                    <a:pt x="13668" y="1177"/>
                  </a:lnTo>
                  <a:lnTo>
                    <a:pt x="13770" y="1233"/>
                  </a:lnTo>
                  <a:lnTo>
                    <a:pt x="13873" y="1288"/>
                  </a:lnTo>
                  <a:lnTo>
                    <a:pt x="13977" y="1343"/>
                  </a:lnTo>
                  <a:lnTo>
                    <a:pt x="14079" y="1398"/>
                  </a:lnTo>
                  <a:lnTo>
                    <a:pt x="14182" y="1452"/>
                  </a:lnTo>
                  <a:lnTo>
                    <a:pt x="14284" y="1507"/>
                  </a:lnTo>
                  <a:lnTo>
                    <a:pt x="14386" y="1560"/>
                  </a:lnTo>
                  <a:lnTo>
                    <a:pt x="14490" y="1612"/>
                  </a:lnTo>
                  <a:lnTo>
                    <a:pt x="14593" y="1665"/>
                  </a:lnTo>
                  <a:lnTo>
                    <a:pt x="14695" y="1717"/>
                  </a:lnTo>
                  <a:lnTo>
                    <a:pt x="14799" y="1768"/>
                  </a:lnTo>
                  <a:lnTo>
                    <a:pt x="14901" y="1817"/>
                  </a:lnTo>
                  <a:lnTo>
                    <a:pt x="15004" y="1866"/>
                  </a:lnTo>
                  <a:lnTo>
                    <a:pt x="15106" y="1915"/>
                  </a:lnTo>
                  <a:lnTo>
                    <a:pt x="15210" y="1962"/>
                  </a:lnTo>
                  <a:lnTo>
                    <a:pt x="15312" y="2007"/>
                  </a:lnTo>
                  <a:lnTo>
                    <a:pt x="15415" y="2053"/>
                  </a:lnTo>
                  <a:lnTo>
                    <a:pt x="15517" y="2096"/>
                  </a:lnTo>
                  <a:lnTo>
                    <a:pt x="15620" y="2139"/>
                  </a:lnTo>
                  <a:lnTo>
                    <a:pt x="15723" y="2181"/>
                  </a:lnTo>
                  <a:lnTo>
                    <a:pt x="15826" y="2222"/>
                  </a:lnTo>
                  <a:lnTo>
                    <a:pt x="15928" y="2260"/>
                  </a:lnTo>
                  <a:lnTo>
                    <a:pt x="16032" y="2298"/>
                  </a:lnTo>
                  <a:lnTo>
                    <a:pt x="16135" y="2335"/>
                  </a:lnTo>
                  <a:lnTo>
                    <a:pt x="16237" y="2370"/>
                  </a:lnTo>
                  <a:lnTo>
                    <a:pt x="16339" y="2405"/>
                  </a:lnTo>
                  <a:lnTo>
                    <a:pt x="16443" y="2438"/>
                  </a:lnTo>
                  <a:lnTo>
                    <a:pt x="16546" y="2469"/>
                  </a:lnTo>
                  <a:lnTo>
                    <a:pt x="16648" y="2500"/>
                  </a:lnTo>
                  <a:lnTo>
                    <a:pt x="16750" y="2530"/>
                  </a:lnTo>
                  <a:lnTo>
                    <a:pt x="16854" y="2559"/>
                  </a:lnTo>
                  <a:lnTo>
                    <a:pt x="16957" y="2585"/>
                  </a:lnTo>
                  <a:lnTo>
                    <a:pt x="17059" y="2611"/>
                  </a:lnTo>
                  <a:lnTo>
                    <a:pt x="17162" y="2637"/>
                  </a:lnTo>
                  <a:lnTo>
                    <a:pt x="17265" y="2660"/>
                  </a:lnTo>
                  <a:lnTo>
                    <a:pt x="17368" y="2683"/>
                  </a:lnTo>
                  <a:lnTo>
                    <a:pt x="17470" y="2704"/>
                  </a:lnTo>
                  <a:lnTo>
                    <a:pt x="17573" y="2724"/>
                  </a:lnTo>
                  <a:lnTo>
                    <a:pt x="17675" y="2745"/>
                  </a:lnTo>
                  <a:lnTo>
                    <a:pt x="17779" y="2763"/>
                  </a:lnTo>
                  <a:lnTo>
                    <a:pt x="17881" y="2781"/>
                  </a:lnTo>
                  <a:lnTo>
                    <a:pt x="17984" y="2798"/>
                  </a:lnTo>
                  <a:lnTo>
                    <a:pt x="18088" y="2814"/>
                  </a:lnTo>
                  <a:lnTo>
                    <a:pt x="18190" y="2828"/>
                  </a:lnTo>
                  <a:lnTo>
                    <a:pt x="18292" y="2843"/>
                  </a:lnTo>
                  <a:lnTo>
                    <a:pt x="18395" y="2855"/>
                  </a:lnTo>
                  <a:lnTo>
                    <a:pt x="18497" y="2868"/>
                  </a:lnTo>
                  <a:lnTo>
                    <a:pt x="18601" y="2880"/>
                  </a:lnTo>
                  <a:lnTo>
                    <a:pt x="18703" y="2892"/>
                  </a:lnTo>
                  <a:lnTo>
                    <a:pt x="18806" y="2902"/>
                  </a:lnTo>
                  <a:lnTo>
                    <a:pt x="18910" y="2912"/>
                  </a:lnTo>
                  <a:lnTo>
                    <a:pt x="19012" y="2922"/>
                  </a:lnTo>
                  <a:lnTo>
                    <a:pt x="19115" y="2930"/>
                  </a:lnTo>
                  <a:lnTo>
                    <a:pt x="19217" y="2939"/>
                  </a:lnTo>
                  <a:lnTo>
                    <a:pt x="19319" y="2946"/>
                  </a:lnTo>
                  <a:lnTo>
                    <a:pt x="19423" y="2953"/>
                  </a:lnTo>
                  <a:lnTo>
                    <a:pt x="19526" y="2959"/>
                  </a:lnTo>
                  <a:lnTo>
                    <a:pt x="19628" y="2966"/>
                  </a:lnTo>
                  <a:lnTo>
                    <a:pt x="19732" y="2972"/>
                  </a:lnTo>
                  <a:lnTo>
                    <a:pt x="19834" y="2977"/>
                  </a:lnTo>
                  <a:lnTo>
                    <a:pt x="19937" y="2982"/>
                  </a:lnTo>
                  <a:lnTo>
                    <a:pt x="20039" y="2987"/>
                  </a:lnTo>
                  <a:lnTo>
                    <a:pt x="20143" y="2991"/>
                  </a:lnTo>
                  <a:lnTo>
                    <a:pt x="20245" y="2995"/>
                  </a:lnTo>
                  <a:lnTo>
                    <a:pt x="20348" y="2998"/>
                  </a:lnTo>
                  <a:lnTo>
                    <a:pt x="20450" y="3002"/>
                  </a:lnTo>
                </a:path>
              </a:pathLst>
            </a:custGeom>
            <a:noFill/>
            <a:ln w="76200" cmpd="sng">
              <a:solidFill>
                <a:srgbClr val="00CC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467544" y="3302446"/>
              <a:ext cx="4819650" cy="1638300"/>
            </a:xfrm>
            <a:custGeom>
              <a:avLst/>
              <a:gdLst>
                <a:gd name="T0" fmla="*/ 307 w 20450"/>
                <a:gd name="T1" fmla="*/ 2995 h 3005"/>
                <a:gd name="T2" fmla="*/ 718 w 20450"/>
                <a:gd name="T3" fmla="*/ 2977 h 3005"/>
                <a:gd name="T4" fmla="*/ 1129 w 20450"/>
                <a:gd name="T5" fmla="*/ 2953 h 3005"/>
                <a:gd name="T6" fmla="*/ 1540 w 20450"/>
                <a:gd name="T7" fmla="*/ 2922 h 3005"/>
                <a:gd name="T8" fmla="*/ 1951 w 20450"/>
                <a:gd name="T9" fmla="*/ 2880 h 3005"/>
                <a:gd name="T10" fmla="*/ 2363 w 20450"/>
                <a:gd name="T11" fmla="*/ 2828 h 3005"/>
                <a:gd name="T12" fmla="*/ 2774 w 20450"/>
                <a:gd name="T13" fmla="*/ 2763 h 3005"/>
                <a:gd name="T14" fmla="*/ 3185 w 20450"/>
                <a:gd name="T15" fmla="*/ 2683 h 3005"/>
                <a:gd name="T16" fmla="*/ 3596 w 20450"/>
                <a:gd name="T17" fmla="*/ 2585 h 3005"/>
                <a:gd name="T18" fmla="*/ 4007 w 20450"/>
                <a:gd name="T19" fmla="*/ 2469 h 3005"/>
                <a:gd name="T20" fmla="*/ 4418 w 20450"/>
                <a:gd name="T21" fmla="*/ 2335 h 3005"/>
                <a:gd name="T22" fmla="*/ 4829 w 20450"/>
                <a:gd name="T23" fmla="*/ 2181 h 3005"/>
                <a:gd name="T24" fmla="*/ 5240 w 20450"/>
                <a:gd name="T25" fmla="*/ 2007 h 3005"/>
                <a:gd name="T26" fmla="*/ 5651 w 20450"/>
                <a:gd name="T27" fmla="*/ 1817 h 3005"/>
                <a:gd name="T28" fmla="*/ 6062 w 20450"/>
                <a:gd name="T29" fmla="*/ 1612 h 3005"/>
                <a:gd name="T30" fmla="*/ 6473 w 20450"/>
                <a:gd name="T31" fmla="*/ 1398 h 3005"/>
                <a:gd name="T32" fmla="*/ 6884 w 20450"/>
                <a:gd name="T33" fmla="*/ 1177 h 3005"/>
                <a:gd name="T34" fmla="*/ 7296 w 20450"/>
                <a:gd name="T35" fmla="*/ 958 h 3005"/>
                <a:gd name="T36" fmla="*/ 7707 w 20450"/>
                <a:gd name="T37" fmla="*/ 745 h 3005"/>
                <a:gd name="T38" fmla="*/ 8118 w 20450"/>
                <a:gd name="T39" fmla="*/ 548 h 3005"/>
                <a:gd name="T40" fmla="*/ 8529 w 20450"/>
                <a:gd name="T41" fmla="*/ 370 h 3005"/>
                <a:gd name="T42" fmla="*/ 8940 w 20450"/>
                <a:gd name="T43" fmla="*/ 223 h 3005"/>
                <a:gd name="T44" fmla="*/ 9351 w 20450"/>
                <a:gd name="T45" fmla="*/ 110 h 3005"/>
                <a:gd name="T46" fmla="*/ 9762 w 20450"/>
                <a:gd name="T47" fmla="*/ 35 h 3005"/>
                <a:gd name="T48" fmla="*/ 10173 w 20450"/>
                <a:gd name="T49" fmla="*/ 1 h 3005"/>
                <a:gd name="T50" fmla="*/ 10584 w 20450"/>
                <a:gd name="T51" fmla="*/ 13 h 3005"/>
                <a:gd name="T52" fmla="*/ 10995 w 20450"/>
                <a:gd name="T53" fmla="*/ 66 h 3005"/>
                <a:gd name="T54" fmla="*/ 11406 w 20450"/>
                <a:gd name="T55" fmla="*/ 161 h 3005"/>
                <a:gd name="T56" fmla="*/ 11817 w 20450"/>
                <a:gd name="T57" fmla="*/ 293 h 3005"/>
                <a:gd name="T58" fmla="*/ 12229 w 20450"/>
                <a:gd name="T59" fmla="*/ 455 h 3005"/>
                <a:gd name="T60" fmla="*/ 12640 w 20450"/>
                <a:gd name="T61" fmla="*/ 644 h 3005"/>
                <a:gd name="T62" fmla="*/ 13051 w 20450"/>
                <a:gd name="T63" fmla="*/ 850 h 3005"/>
                <a:gd name="T64" fmla="*/ 13462 w 20450"/>
                <a:gd name="T65" fmla="*/ 1068 h 3005"/>
                <a:gd name="T66" fmla="*/ 13873 w 20450"/>
                <a:gd name="T67" fmla="*/ 1288 h 3005"/>
                <a:gd name="T68" fmla="*/ 14284 w 20450"/>
                <a:gd name="T69" fmla="*/ 1507 h 3005"/>
                <a:gd name="T70" fmla="*/ 14695 w 20450"/>
                <a:gd name="T71" fmla="*/ 1717 h 3005"/>
                <a:gd name="T72" fmla="*/ 15106 w 20450"/>
                <a:gd name="T73" fmla="*/ 1915 h 3005"/>
                <a:gd name="T74" fmla="*/ 15517 w 20450"/>
                <a:gd name="T75" fmla="*/ 2096 h 3005"/>
                <a:gd name="T76" fmla="*/ 15928 w 20450"/>
                <a:gd name="T77" fmla="*/ 2260 h 3005"/>
                <a:gd name="T78" fmla="*/ 16339 w 20450"/>
                <a:gd name="T79" fmla="*/ 2405 h 3005"/>
                <a:gd name="T80" fmla="*/ 16750 w 20450"/>
                <a:gd name="T81" fmla="*/ 2530 h 3005"/>
                <a:gd name="T82" fmla="*/ 17162 w 20450"/>
                <a:gd name="T83" fmla="*/ 2637 h 3005"/>
                <a:gd name="T84" fmla="*/ 17573 w 20450"/>
                <a:gd name="T85" fmla="*/ 2724 h 3005"/>
                <a:gd name="T86" fmla="*/ 17984 w 20450"/>
                <a:gd name="T87" fmla="*/ 2798 h 3005"/>
                <a:gd name="T88" fmla="*/ 18395 w 20450"/>
                <a:gd name="T89" fmla="*/ 2855 h 3005"/>
                <a:gd name="T90" fmla="*/ 18806 w 20450"/>
                <a:gd name="T91" fmla="*/ 2902 h 3005"/>
                <a:gd name="T92" fmla="*/ 19217 w 20450"/>
                <a:gd name="T93" fmla="*/ 2939 h 3005"/>
                <a:gd name="T94" fmla="*/ 19628 w 20450"/>
                <a:gd name="T95" fmla="*/ 2966 h 3005"/>
                <a:gd name="T96" fmla="*/ 20039 w 20450"/>
                <a:gd name="T97" fmla="*/ 2987 h 3005"/>
                <a:gd name="T98" fmla="*/ 20450 w 20450"/>
                <a:gd name="T99" fmla="*/ 3002 h 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50" h="3005">
                  <a:moveTo>
                    <a:pt x="0" y="3005"/>
                  </a:moveTo>
                  <a:lnTo>
                    <a:pt x="102" y="3002"/>
                  </a:lnTo>
                  <a:lnTo>
                    <a:pt x="205" y="2998"/>
                  </a:lnTo>
                  <a:lnTo>
                    <a:pt x="307" y="2995"/>
                  </a:lnTo>
                  <a:lnTo>
                    <a:pt x="410" y="2991"/>
                  </a:lnTo>
                  <a:lnTo>
                    <a:pt x="513" y="2987"/>
                  </a:lnTo>
                  <a:lnTo>
                    <a:pt x="616" y="2982"/>
                  </a:lnTo>
                  <a:lnTo>
                    <a:pt x="718" y="2977"/>
                  </a:lnTo>
                  <a:lnTo>
                    <a:pt x="822" y="2972"/>
                  </a:lnTo>
                  <a:lnTo>
                    <a:pt x="924" y="2966"/>
                  </a:lnTo>
                  <a:lnTo>
                    <a:pt x="1027" y="2959"/>
                  </a:lnTo>
                  <a:lnTo>
                    <a:pt x="1129" y="2953"/>
                  </a:lnTo>
                  <a:lnTo>
                    <a:pt x="1232" y="2946"/>
                  </a:lnTo>
                  <a:lnTo>
                    <a:pt x="1336" y="2939"/>
                  </a:lnTo>
                  <a:lnTo>
                    <a:pt x="1438" y="2930"/>
                  </a:lnTo>
                  <a:lnTo>
                    <a:pt x="1540" y="2922"/>
                  </a:lnTo>
                  <a:lnTo>
                    <a:pt x="1644" y="2912"/>
                  </a:lnTo>
                  <a:lnTo>
                    <a:pt x="1747" y="2902"/>
                  </a:lnTo>
                  <a:lnTo>
                    <a:pt x="1849" y="2892"/>
                  </a:lnTo>
                  <a:lnTo>
                    <a:pt x="1951" y="2880"/>
                  </a:lnTo>
                  <a:lnTo>
                    <a:pt x="2055" y="2868"/>
                  </a:lnTo>
                  <a:lnTo>
                    <a:pt x="2158" y="2855"/>
                  </a:lnTo>
                  <a:lnTo>
                    <a:pt x="2260" y="2843"/>
                  </a:lnTo>
                  <a:lnTo>
                    <a:pt x="2363" y="2828"/>
                  </a:lnTo>
                  <a:lnTo>
                    <a:pt x="2465" y="2814"/>
                  </a:lnTo>
                  <a:lnTo>
                    <a:pt x="2569" y="2798"/>
                  </a:lnTo>
                  <a:lnTo>
                    <a:pt x="2671" y="2781"/>
                  </a:lnTo>
                  <a:lnTo>
                    <a:pt x="2774" y="2763"/>
                  </a:lnTo>
                  <a:lnTo>
                    <a:pt x="2877" y="2745"/>
                  </a:lnTo>
                  <a:lnTo>
                    <a:pt x="2980" y="2724"/>
                  </a:lnTo>
                  <a:lnTo>
                    <a:pt x="3082" y="2704"/>
                  </a:lnTo>
                  <a:lnTo>
                    <a:pt x="3185" y="2683"/>
                  </a:lnTo>
                  <a:lnTo>
                    <a:pt x="3287" y="2660"/>
                  </a:lnTo>
                  <a:lnTo>
                    <a:pt x="3391" y="2637"/>
                  </a:lnTo>
                  <a:lnTo>
                    <a:pt x="3493" y="2611"/>
                  </a:lnTo>
                  <a:lnTo>
                    <a:pt x="3596" y="2585"/>
                  </a:lnTo>
                  <a:lnTo>
                    <a:pt x="3700" y="2559"/>
                  </a:lnTo>
                  <a:lnTo>
                    <a:pt x="3802" y="2530"/>
                  </a:lnTo>
                  <a:lnTo>
                    <a:pt x="3904" y="2500"/>
                  </a:lnTo>
                  <a:lnTo>
                    <a:pt x="4007" y="2469"/>
                  </a:lnTo>
                  <a:lnTo>
                    <a:pt x="4111" y="2438"/>
                  </a:lnTo>
                  <a:lnTo>
                    <a:pt x="4213" y="2405"/>
                  </a:lnTo>
                  <a:lnTo>
                    <a:pt x="4316" y="2370"/>
                  </a:lnTo>
                  <a:lnTo>
                    <a:pt x="4418" y="2335"/>
                  </a:lnTo>
                  <a:lnTo>
                    <a:pt x="4520" y="2298"/>
                  </a:lnTo>
                  <a:lnTo>
                    <a:pt x="4624" y="2260"/>
                  </a:lnTo>
                  <a:lnTo>
                    <a:pt x="4727" y="2222"/>
                  </a:lnTo>
                  <a:lnTo>
                    <a:pt x="4829" y="2181"/>
                  </a:lnTo>
                  <a:lnTo>
                    <a:pt x="4933" y="2139"/>
                  </a:lnTo>
                  <a:lnTo>
                    <a:pt x="5035" y="2096"/>
                  </a:lnTo>
                  <a:lnTo>
                    <a:pt x="5138" y="2053"/>
                  </a:lnTo>
                  <a:lnTo>
                    <a:pt x="5240" y="2007"/>
                  </a:lnTo>
                  <a:lnTo>
                    <a:pt x="5343" y="1962"/>
                  </a:lnTo>
                  <a:lnTo>
                    <a:pt x="5446" y="1915"/>
                  </a:lnTo>
                  <a:lnTo>
                    <a:pt x="5549" y="1866"/>
                  </a:lnTo>
                  <a:lnTo>
                    <a:pt x="5651" y="1817"/>
                  </a:lnTo>
                  <a:lnTo>
                    <a:pt x="5755" y="1768"/>
                  </a:lnTo>
                  <a:lnTo>
                    <a:pt x="5857" y="1717"/>
                  </a:lnTo>
                  <a:lnTo>
                    <a:pt x="5960" y="1665"/>
                  </a:lnTo>
                  <a:lnTo>
                    <a:pt x="6062" y="1612"/>
                  </a:lnTo>
                  <a:lnTo>
                    <a:pt x="6166" y="1560"/>
                  </a:lnTo>
                  <a:lnTo>
                    <a:pt x="6269" y="1507"/>
                  </a:lnTo>
                  <a:lnTo>
                    <a:pt x="6371" y="1452"/>
                  </a:lnTo>
                  <a:lnTo>
                    <a:pt x="6473" y="1398"/>
                  </a:lnTo>
                  <a:lnTo>
                    <a:pt x="6576" y="1343"/>
                  </a:lnTo>
                  <a:lnTo>
                    <a:pt x="6680" y="1288"/>
                  </a:lnTo>
                  <a:lnTo>
                    <a:pt x="6782" y="1233"/>
                  </a:lnTo>
                  <a:lnTo>
                    <a:pt x="6884" y="1177"/>
                  </a:lnTo>
                  <a:lnTo>
                    <a:pt x="6988" y="1122"/>
                  </a:lnTo>
                  <a:lnTo>
                    <a:pt x="7091" y="1068"/>
                  </a:lnTo>
                  <a:lnTo>
                    <a:pt x="7193" y="1013"/>
                  </a:lnTo>
                  <a:lnTo>
                    <a:pt x="7296" y="958"/>
                  </a:lnTo>
                  <a:lnTo>
                    <a:pt x="7398" y="903"/>
                  </a:lnTo>
                  <a:lnTo>
                    <a:pt x="7502" y="850"/>
                  </a:lnTo>
                  <a:lnTo>
                    <a:pt x="7604" y="797"/>
                  </a:lnTo>
                  <a:lnTo>
                    <a:pt x="7707" y="745"/>
                  </a:lnTo>
                  <a:lnTo>
                    <a:pt x="7810" y="694"/>
                  </a:lnTo>
                  <a:lnTo>
                    <a:pt x="7913" y="644"/>
                  </a:lnTo>
                  <a:lnTo>
                    <a:pt x="8015" y="595"/>
                  </a:lnTo>
                  <a:lnTo>
                    <a:pt x="8118" y="548"/>
                  </a:lnTo>
                  <a:lnTo>
                    <a:pt x="8222" y="501"/>
                  </a:lnTo>
                  <a:lnTo>
                    <a:pt x="8324" y="455"/>
                  </a:lnTo>
                  <a:lnTo>
                    <a:pt x="8426" y="412"/>
                  </a:lnTo>
                  <a:lnTo>
                    <a:pt x="8529" y="370"/>
                  </a:lnTo>
                  <a:lnTo>
                    <a:pt x="8633" y="331"/>
                  </a:lnTo>
                  <a:lnTo>
                    <a:pt x="8735" y="293"/>
                  </a:lnTo>
                  <a:lnTo>
                    <a:pt x="8837" y="256"/>
                  </a:lnTo>
                  <a:lnTo>
                    <a:pt x="8940" y="223"/>
                  </a:lnTo>
                  <a:lnTo>
                    <a:pt x="9044" y="190"/>
                  </a:lnTo>
                  <a:lnTo>
                    <a:pt x="9146" y="161"/>
                  </a:lnTo>
                  <a:lnTo>
                    <a:pt x="9249" y="134"/>
                  </a:lnTo>
                  <a:lnTo>
                    <a:pt x="9351" y="110"/>
                  </a:lnTo>
                  <a:lnTo>
                    <a:pt x="9453" y="86"/>
                  </a:lnTo>
                  <a:lnTo>
                    <a:pt x="9557" y="66"/>
                  </a:lnTo>
                  <a:lnTo>
                    <a:pt x="9660" y="49"/>
                  </a:lnTo>
                  <a:lnTo>
                    <a:pt x="9762" y="35"/>
                  </a:lnTo>
                  <a:lnTo>
                    <a:pt x="9866" y="22"/>
                  </a:lnTo>
                  <a:lnTo>
                    <a:pt x="9968" y="13"/>
                  </a:lnTo>
                  <a:lnTo>
                    <a:pt x="10071" y="6"/>
                  </a:lnTo>
                  <a:lnTo>
                    <a:pt x="10173" y="1"/>
                  </a:lnTo>
                  <a:lnTo>
                    <a:pt x="10277" y="0"/>
                  </a:lnTo>
                  <a:lnTo>
                    <a:pt x="10379" y="1"/>
                  </a:lnTo>
                  <a:lnTo>
                    <a:pt x="10482" y="6"/>
                  </a:lnTo>
                  <a:lnTo>
                    <a:pt x="10584" y="13"/>
                  </a:lnTo>
                  <a:lnTo>
                    <a:pt x="10688" y="22"/>
                  </a:lnTo>
                  <a:lnTo>
                    <a:pt x="10790" y="35"/>
                  </a:lnTo>
                  <a:lnTo>
                    <a:pt x="10893" y="49"/>
                  </a:lnTo>
                  <a:lnTo>
                    <a:pt x="10995" y="66"/>
                  </a:lnTo>
                  <a:lnTo>
                    <a:pt x="11099" y="86"/>
                  </a:lnTo>
                  <a:lnTo>
                    <a:pt x="11202" y="110"/>
                  </a:lnTo>
                  <a:lnTo>
                    <a:pt x="11304" y="134"/>
                  </a:lnTo>
                  <a:lnTo>
                    <a:pt x="11406" y="161"/>
                  </a:lnTo>
                  <a:lnTo>
                    <a:pt x="11510" y="190"/>
                  </a:lnTo>
                  <a:lnTo>
                    <a:pt x="11613" y="223"/>
                  </a:lnTo>
                  <a:lnTo>
                    <a:pt x="11715" y="256"/>
                  </a:lnTo>
                  <a:lnTo>
                    <a:pt x="11817" y="293"/>
                  </a:lnTo>
                  <a:lnTo>
                    <a:pt x="11921" y="331"/>
                  </a:lnTo>
                  <a:lnTo>
                    <a:pt x="12024" y="370"/>
                  </a:lnTo>
                  <a:lnTo>
                    <a:pt x="12126" y="412"/>
                  </a:lnTo>
                  <a:lnTo>
                    <a:pt x="12229" y="455"/>
                  </a:lnTo>
                  <a:lnTo>
                    <a:pt x="12332" y="501"/>
                  </a:lnTo>
                  <a:lnTo>
                    <a:pt x="12435" y="548"/>
                  </a:lnTo>
                  <a:lnTo>
                    <a:pt x="12537" y="595"/>
                  </a:lnTo>
                  <a:lnTo>
                    <a:pt x="12640" y="644"/>
                  </a:lnTo>
                  <a:lnTo>
                    <a:pt x="12744" y="694"/>
                  </a:lnTo>
                  <a:lnTo>
                    <a:pt x="12846" y="745"/>
                  </a:lnTo>
                  <a:lnTo>
                    <a:pt x="12948" y="797"/>
                  </a:lnTo>
                  <a:lnTo>
                    <a:pt x="13051" y="850"/>
                  </a:lnTo>
                  <a:lnTo>
                    <a:pt x="13155" y="903"/>
                  </a:lnTo>
                  <a:lnTo>
                    <a:pt x="13257" y="958"/>
                  </a:lnTo>
                  <a:lnTo>
                    <a:pt x="13359" y="1013"/>
                  </a:lnTo>
                  <a:lnTo>
                    <a:pt x="13462" y="1068"/>
                  </a:lnTo>
                  <a:lnTo>
                    <a:pt x="13564" y="1122"/>
                  </a:lnTo>
                  <a:lnTo>
                    <a:pt x="13668" y="1177"/>
                  </a:lnTo>
                  <a:lnTo>
                    <a:pt x="13770" y="1233"/>
                  </a:lnTo>
                  <a:lnTo>
                    <a:pt x="13873" y="1288"/>
                  </a:lnTo>
                  <a:lnTo>
                    <a:pt x="13977" y="1343"/>
                  </a:lnTo>
                  <a:lnTo>
                    <a:pt x="14079" y="1398"/>
                  </a:lnTo>
                  <a:lnTo>
                    <a:pt x="14182" y="1452"/>
                  </a:lnTo>
                  <a:lnTo>
                    <a:pt x="14284" y="1507"/>
                  </a:lnTo>
                  <a:lnTo>
                    <a:pt x="14386" y="1560"/>
                  </a:lnTo>
                  <a:lnTo>
                    <a:pt x="14490" y="1612"/>
                  </a:lnTo>
                  <a:lnTo>
                    <a:pt x="14593" y="1665"/>
                  </a:lnTo>
                  <a:lnTo>
                    <a:pt x="14695" y="1717"/>
                  </a:lnTo>
                  <a:lnTo>
                    <a:pt x="14799" y="1768"/>
                  </a:lnTo>
                  <a:lnTo>
                    <a:pt x="14901" y="1817"/>
                  </a:lnTo>
                  <a:lnTo>
                    <a:pt x="15004" y="1866"/>
                  </a:lnTo>
                  <a:lnTo>
                    <a:pt x="15106" y="1915"/>
                  </a:lnTo>
                  <a:lnTo>
                    <a:pt x="15210" y="1962"/>
                  </a:lnTo>
                  <a:lnTo>
                    <a:pt x="15312" y="2007"/>
                  </a:lnTo>
                  <a:lnTo>
                    <a:pt x="15415" y="2053"/>
                  </a:lnTo>
                  <a:lnTo>
                    <a:pt x="15517" y="2096"/>
                  </a:lnTo>
                  <a:lnTo>
                    <a:pt x="15620" y="2139"/>
                  </a:lnTo>
                  <a:lnTo>
                    <a:pt x="15723" y="2181"/>
                  </a:lnTo>
                  <a:lnTo>
                    <a:pt x="15826" y="2222"/>
                  </a:lnTo>
                  <a:lnTo>
                    <a:pt x="15928" y="2260"/>
                  </a:lnTo>
                  <a:lnTo>
                    <a:pt x="16032" y="2298"/>
                  </a:lnTo>
                  <a:lnTo>
                    <a:pt x="16135" y="2335"/>
                  </a:lnTo>
                  <a:lnTo>
                    <a:pt x="16237" y="2370"/>
                  </a:lnTo>
                  <a:lnTo>
                    <a:pt x="16339" y="2405"/>
                  </a:lnTo>
                  <a:lnTo>
                    <a:pt x="16443" y="2438"/>
                  </a:lnTo>
                  <a:lnTo>
                    <a:pt x="16546" y="2469"/>
                  </a:lnTo>
                  <a:lnTo>
                    <a:pt x="16648" y="2500"/>
                  </a:lnTo>
                  <a:lnTo>
                    <a:pt x="16750" y="2530"/>
                  </a:lnTo>
                  <a:lnTo>
                    <a:pt x="16854" y="2559"/>
                  </a:lnTo>
                  <a:lnTo>
                    <a:pt x="16957" y="2585"/>
                  </a:lnTo>
                  <a:lnTo>
                    <a:pt x="17059" y="2611"/>
                  </a:lnTo>
                  <a:lnTo>
                    <a:pt x="17162" y="2637"/>
                  </a:lnTo>
                  <a:lnTo>
                    <a:pt x="17265" y="2660"/>
                  </a:lnTo>
                  <a:lnTo>
                    <a:pt x="17368" y="2683"/>
                  </a:lnTo>
                  <a:lnTo>
                    <a:pt x="17470" y="2704"/>
                  </a:lnTo>
                  <a:lnTo>
                    <a:pt x="17573" y="2724"/>
                  </a:lnTo>
                  <a:lnTo>
                    <a:pt x="17675" y="2745"/>
                  </a:lnTo>
                  <a:lnTo>
                    <a:pt x="17779" y="2763"/>
                  </a:lnTo>
                  <a:lnTo>
                    <a:pt x="17881" y="2781"/>
                  </a:lnTo>
                  <a:lnTo>
                    <a:pt x="17984" y="2798"/>
                  </a:lnTo>
                  <a:lnTo>
                    <a:pt x="18088" y="2814"/>
                  </a:lnTo>
                  <a:lnTo>
                    <a:pt x="18190" y="2828"/>
                  </a:lnTo>
                  <a:lnTo>
                    <a:pt x="18292" y="2843"/>
                  </a:lnTo>
                  <a:lnTo>
                    <a:pt x="18395" y="2855"/>
                  </a:lnTo>
                  <a:lnTo>
                    <a:pt x="18497" y="2868"/>
                  </a:lnTo>
                  <a:lnTo>
                    <a:pt x="18601" y="2880"/>
                  </a:lnTo>
                  <a:lnTo>
                    <a:pt x="18703" y="2892"/>
                  </a:lnTo>
                  <a:lnTo>
                    <a:pt x="18806" y="2902"/>
                  </a:lnTo>
                  <a:lnTo>
                    <a:pt x="18910" y="2912"/>
                  </a:lnTo>
                  <a:lnTo>
                    <a:pt x="19012" y="2922"/>
                  </a:lnTo>
                  <a:lnTo>
                    <a:pt x="19115" y="2930"/>
                  </a:lnTo>
                  <a:lnTo>
                    <a:pt x="19217" y="2939"/>
                  </a:lnTo>
                  <a:lnTo>
                    <a:pt x="19319" y="2946"/>
                  </a:lnTo>
                  <a:lnTo>
                    <a:pt x="19423" y="2953"/>
                  </a:lnTo>
                  <a:lnTo>
                    <a:pt x="19526" y="2959"/>
                  </a:lnTo>
                  <a:lnTo>
                    <a:pt x="19628" y="2966"/>
                  </a:lnTo>
                  <a:lnTo>
                    <a:pt x="19732" y="2972"/>
                  </a:lnTo>
                  <a:lnTo>
                    <a:pt x="19834" y="2977"/>
                  </a:lnTo>
                  <a:lnTo>
                    <a:pt x="19937" y="2982"/>
                  </a:lnTo>
                  <a:lnTo>
                    <a:pt x="20039" y="2987"/>
                  </a:lnTo>
                  <a:lnTo>
                    <a:pt x="20143" y="2991"/>
                  </a:lnTo>
                  <a:lnTo>
                    <a:pt x="20245" y="2995"/>
                  </a:lnTo>
                  <a:lnTo>
                    <a:pt x="20348" y="2998"/>
                  </a:lnTo>
                  <a:lnTo>
                    <a:pt x="20450" y="3002"/>
                  </a:lnTo>
                </a:path>
              </a:pathLst>
            </a:custGeom>
            <a:noFill/>
            <a:ln w="76200" cmpd="sng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3707631" y="3305621"/>
              <a:ext cx="4819650" cy="1638300"/>
            </a:xfrm>
            <a:custGeom>
              <a:avLst/>
              <a:gdLst>
                <a:gd name="T0" fmla="*/ 307 w 20450"/>
                <a:gd name="T1" fmla="*/ 2995 h 3005"/>
                <a:gd name="T2" fmla="*/ 718 w 20450"/>
                <a:gd name="T3" fmla="*/ 2977 h 3005"/>
                <a:gd name="T4" fmla="*/ 1129 w 20450"/>
                <a:gd name="T5" fmla="*/ 2953 h 3005"/>
                <a:gd name="T6" fmla="*/ 1540 w 20450"/>
                <a:gd name="T7" fmla="*/ 2922 h 3005"/>
                <a:gd name="T8" fmla="*/ 1951 w 20450"/>
                <a:gd name="T9" fmla="*/ 2880 h 3005"/>
                <a:gd name="T10" fmla="*/ 2363 w 20450"/>
                <a:gd name="T11" fmla="*/ 2828 h 3005"/>
                <a:gd name="T12" fmla="*/ 2774 w 20450"/>
                <a:gd name="T13" fmla="*/ 2763 h 3005"/>
                <a:gd name="T14" fmla="*/ 3185 w 20450"/>
                <a:gd name="T15" fmla="*/ 2683 h 3005"/>
                <a:gd name="T16" fmla="*/ 3596 w 20450"/>
                <a:gd name="T17" fmla="*/ 2585 h 3005"/>
                <a:gd name="T18" fmla="*/ 4007 w 20450"/>
                <a:gd name="T19" fmla="*/ 2469 h 3005"/>
                <a:gd name="T20" fmla="*/ 4418 w 20450"/>
                <a:gd name="T21" fmla="*/ 2335 h 3005"/>
                <a:gd name="T22" fmla="*/ 4829 w 20450"/>
                <a:gd name="T23" fmla="*/ 2181 h 3005"/>
                <a:gd name="T24" fmla="*/ 5240 w 20450"/>
                <a:gd name="T25" fmla="*/ 2007 h 3005"/>
                <a:gd name="T26" fmla="*/ 5651 w 20450"/>
                <a:gd name="T27" fmla="*/ 1817 h 3005"/>
                <a:gd name="T28" fmla="*/ 6062 w 20450"/>
                <a:gd name="T29" fmla="*/ 1612 h 3005"/>
                <a:gd name="T30" fmla="*/ 6473 w 20450"/>
                <a:gd name="T31" fmla="*/ 1398 h 3005"/>
                <a:gd name="T32" fmla="*/ 6884 w 20450"/>
                <a:gd name="T33" fmla="*/ 1177 h 3005"/>
                <a:gd name="T34" fmla="*/ 7296 w 20450"/>
                <a:gd name="T35" fmla="*/ 958 h 3005"/>
                <a:gd name="T36" fmla="*/ 7707 w 20450"/>
                <a:gd name="T37" fmla="*/ 745 h 3005"/>
                <a:gd name="T38" fmla="*/ 8118 w 20450"/>
                <a:gd name="T39" fmla="*/ 548 h 3005"/>
                <a:gd name="T40" fmla="*/ 8529 w 20450"/>
                <a:gd name="T41" fmla="*/ 370 h 3005"/>
                <a:gd name="T42" fmla="*/ 8940 w 20450"/>
                <a:gd name="T43" fmla="*/ 223 h 3005"/>
                <a:gd name="T44" fmla="*/ 9351 w 20450"/>
                <a:gd name="T45" fmla="*/ 110 h 3005"/>
                <a:gd name="T46" fmla="*/ 9762 w 20450"/>
                <a:gd name="T47" fmla="*/ 35 h 3005"/>
                <a:gd name="T48" fmla="*/ 10173 w 20450"/>
                <a:gd name="T49" fmla="*/ 1 h 3005"/>
                <a:gd name="T50" fmla="*/ 10584 w 20450"/>
                <a:gd name="T51" fmla="*/ 13 h 3005"/>
                <a:gd name="T52" fmla="*/ 10995 w 20450"/>
                <a:gd name="T53" fmla="*/ 66 h 3005"/>
                <a:gd name="T54" fmla="*/ 11406 w 20450"/>
                <a:gd name="T55" fmla="*/ 161 h 3005"/>
                <a:gd name="T56" fmla="*/ 11817 w 20450"/>
                <a:gd name="T57" fmla="*/ 293 h 3005"/>
                <a:gd name="T58" fmla="*/ 12229 w 20450"/>
                <a:gd name="T59" fmla="*/ 455 h 3005"/>
                <a:gd name="T60" fmla="*/ 12640 w 20450"/>
                <a:gd name="T61" fmla="*/ 644 h 3005"/>
                <a:gd name="T62" fmla="*/ 13051 w 20450"/>
                <a:gd name="T63" fmla="*/ 850 h 3005"/>
                <a:gd name="T64" fmla="*/ 13462 w 20450"/>
                <a:gd name="T65" fmla="*/ 1068 h 3005"/>
                <a:gd name="T66" fmla="*/ 13873 w 20450"/>
                <a:gd name="T67" fmla="*/ 1288 h 3005"/>
                <a:gd name="T68" fmla="*/ 14284 w 20450"/>
                <a:gd name="T69" fmla="*/ 1507 h 3005"/>
                <a:gd name="T70" fmla="*/ 14695 w 20450"/>
                <a:gd name="T71" fmla="*/ 1717 h 3005"/>
                <a:gd name="T72" fmla="*/ 15106 w 20450"/>
                <a:gd name="T73" fmla="*/ 1915 h 3005"/>
                <a:gd name="T74" fmla="*/ 15517 w 20450"/>
                <a:gd name="T75" fmla="*/ 2096 h 3005"/>
                <a:gd name="T76" fmla="*/ 15928 w 20450"/>
                <a:gd name="T77" fmla="*/ 2260 h 3005"/>
                <a:gd name="T78" fmla="*/ 16339 w 20450"/>
                <a:gd name="T79" fmla="*/ 2405 h 3005"/>
                <a:gd name="T80" fmla="*/ 16750 w 20450"/>
                <a:gd name="T81" fmla="*/ 2530 h 3005"/>
                <a:gd name="T82" fmla="*/ 17162 w 20450"/>
                <a:gd name="T83" fmla="*/ 2637 h 3005"/>
                <a:gd name="T84" fmla="*/ 17573 w 20450"/>
                <a:gd name="T85" fmla="*/ 2724 h 3005"/>
                <a:gd name="T86" fmla="*/ 17984 w 20450"/>
                <a:gd name="T87" fmla="*/ 2798 h 3005"/>
                <a:gd name="T88" fmla="*/ 18395 w 20450"/>
                <a:gd name="T89" fmla="*/ 2855 h 3005"/>
                <a:gd name="T90" fmla="*/ 18806 w 20450"/>
                <a:gd name="T91" fmla="*/ 2902 h 3005"/>
                <a:gd name="T92" fmla="*/ 19217 w 20450"/>
                <a:gd name="T93" fmla="*/ 2939 h 3005"/>
                <a:gd name="T94" fmla="*/ 19628 w 20450"/>
                <a:gd name="T95" fmla="*/ 2966 h 3005"/>
                <a:gd name="T96" fmla="*/ 20039 w 20450"/>
                <a:gd name="T97" fmla="*/ 2987 h 3005"/>
                <a:gd name="T98" fmla="*/ 20450 w 20450"/>
                <a:gd name="T99" fmla="*/ 3002 h 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50" h="3005">
                  <a:moveTo>
                    <a:pt x="0" y="3005"/>
                  </a:moveTo>
                  <a:lnTo>
                    <a:pt x="102" y="3002"/>
                  </a:lnTo>
                  <a:lnTo>
                    <a:pt x="205" y="2998"/>
                  </a:lnTo>
                  <a:lnTo>
                    <a:pt x="307" y="2995"/>
                  </a:lnTo>
                  <a:lnTo>
                    <a:pt x="410" y="2991"/>
                  </a:lnTo>
                  <a:lnTo>
                    <a:pt x="513" y="2987"/>
                  </a:lnTo>
                  <a:lnTo>
                    <a:pt x="616" y="2982"/>
                  </a:lnTo>
                  <a:lnTo>
                    <a:pt x="718" y="2977"/>
                  </a:lnTo>
                  <a:lnTo>
                    <a:pt x="822" y="2972"/>
                  </a:lnTo>
                  <a:lnTo>
                    <a:pt x="924" y="2966"/>
                  </a:lnTo>
                  <a:lnTo>
                    <a:pt x="1027" y="2959"/>
                  </a:lnTo>
                  <a:lnTo>
                    <a:pt x="1129" y="2953"/>
                  </a:lnTo>
                  <a:lnTo>
                    <a:pt x="1232" y="2946"/>
                  </a:lnTo>
                  <a:lnTo>
                    <a:pt x="1336" y="2939"/>
                  </a:lnTo>
                  <a:lnTo>
                    <a:pt x="1438" y="2930"/>
                  </a:lnTo>
                  <a:lnTo>
                    <a:pt x="1540" y="2922"/>
                  </a:lnTo>
                  <a:lnTo>
                    <a:pt x="1644" y="2912"/>
                  </a:lnTo>
                  <a:lnTo>
                    <a:pt x="1747" y="2902"/>
                  </a:lnTo>
                  <a:lnTo>
                    <a:pt x="1849" y="2892"/>
                  </a:lnTo>
                  <a:lnTo>
                    <a:pt x="1951" y="2880"/>
                  </a:lnTo>
                  <a:lnTo>
                    <a:pt x="2055" y="2868"/>
                  </a:lnTo>
                  <a:lnTo>
                    <a:pt x="2158" y="2855"/>
                  </a:lnTo>
                  <a:lnTo>
                    <a:pt x="2260" y="2843"/>
                  </a:lnTo>
                  <a:lnTo>
                    <a:pt x="2363" y="2828"/>
                  </a:lnTo>
                  <a:lnTo>
                    <a:pt x="2465" y="2814"/>
                  </a:lnTo>
                  <a:lnTo>
                    <a:pt x="2569" y="2798"/>
                  </a:lnTo>
                  <a:lnTo>
                    <a:pt x="2671" y="2781"/>
                  </a:lnTo>
                  <a:lnTo>
                    <a:pt x="2774" y="2763"/>
                  </a:lnTo>
                  <a:lnTo>
                    <a:pt x="2877" y="2745"/>
                  </a:lnTo>
                  <a:lnTo>
                    <a:pt x="2980" y="2724"/>
                  </a:lnTo>
                  <a:lnTo>
                    <a:pt x="3082" y="2704"/>
                  </a:lnTo>
                  <a:lnTo>
                    <a:pt x="3185" y="2683"/>
                  </a:lnTo>
                  <a:lnTo>
                    <a:pt x="3287" y="2660"/>
                  </a:lnTo>
                  <a:lnTo>
                    <a:pt x="3391" y="2637"/>
                  </a:lnTo>
                  <a:lnTo>
                    <a:pt x="3493" y="2611"/>
                  </a:lnTo>
                  <a:lnTo>
                    <a:pt x="3596" y="2585"/>
                  </a:lnTo>
                  <a:lnTo>
                    <a:pt x="3700" y="2559"/>
                  </a:lnTo>
                  <a:lnTo>
                    <a:pt x="3802" y="2530"/>
                  </a:lnTo>
                  <a:lnTo>
                    <a:pt x="3904" y="2500"/>
                  </a:lnTo>
                  <a:lnTo>
                    <a:pt x="4007" y="2469"/>
                  </a:lnTo>
                  <a:lnTo>
                    <a:pt x="4111" y="2438"/>
                  </a:lnTo>
                  <a:lnTo>
                    <a:pt x="4213" y="2405"/>
                  </a:lnTo>
                  <a:lnTo>
                    <a:pt x="4316" y="2370"/>
                  </a:lnTo>
                  <a:lnTo>
                    <a:pt x="4418" y="2335"/>
                  </a:lnTo>
                  <a:lnTo>
                    <a:pt x="4520" y="2298"/>
                  </a:lnTo>
                  <a:lnTo>
                    <a:pt x="4624" y="2260"/>
                  </a:lnTo>
                  <a:lnTo>
                    <a:pt x="4727" y="2222"/>
                  </a:lnTo>
                  <a:lnTo>
                    <a:pt x="4829" y="2181"/>
                  </a:lnTo>
                  <a:lnTo>
                    <a:pt x="4933" y="2139"/>
                  </a:lnTo>
                  <a:lnTo>
                    <a:pt x="5035" y="2096"/>
                  </a:lnTo>
                  <a:lnTo>
                    <a:pt x="5138" y="2053"/>
                  </a:lnTo>
                  <a:lnTo>
                    <a:pt x="5240" y="2007"/>
                  </a:lnTo>
                  <a:lnTo>
                    <a:pt x="5343" y="1962"/>
                  </a:lnTo>
                  <a:lnTo>
                    <a:pt x="5446" y="1915"/>
                  </a:lnTo>
                  <a:lnTo>
                    <a:pt x="5549" y="1866"/>
                  </a:lnTo>
                  <a:lnTo>
                    <a:pt x="5651" y="1817"/>
                  </a:lnTo>
                  <a:lnTo>
                    <a:pt x="5755" y="1768"/>
                  </a:lnTo>
                  <a:lnTo>
                    <a:pt x="5857" y="1717"/>
                  </a:lnTo>
                  <a:lnTo>
                    <a:pt x="5960" y="1665"/>
                  </a:lnTo>
                  <a:lnTo>
                    <a:pt x="6062" y="1612"/>
                  </a:lnTo>
                  <a:lnTo>
                    <a:pt x="6166" y="1560"/>
                  </a:lnTo>
                  <a:lnTo>
                    <a:pt x="6269" y="1507"/>
                  </a:lnTo>
                  <a:lnTo>
                    <a:pt x="6371" y="1452"/>
                  </a:lnTo>
                  <a:lnTo>
                    <a:pt x="6473" y="1398"/>
                  </a:lnTo>
                  <a:lnTo>
                    <a:pt x="6576" y="1343"/>
                  </a:lnTo>
                  <a:lnTo>
                    <a:pt x="6680" y="1288"/>
                  </a:lnTo>
                  <a:lnTo>
                    <a:pt x="6782" y="1233"/>
                  </a:lnTo>
                  <a:lnTo>
                    <a:pt x="6884" y="1177"/>
                  </a:lnTo>
                  <a:lnTo>
                    <a:pt x="6988" y="1122"/>
                  </a:lnTo>
                  <a:lnTo>
                    <a:pt x="7091" y="1068"/>
                  </a:lnTo>
                  <a:lnTo>
                    <a:pt x="7193" y="1013"/>
                  </a:lnTo>
                  <a:lnTo>
                    <a:pt x="7296" y="958"/>
                  </a:lnTo>
                  <a:lnTo>
                    <a:pt x="7398" y="903"/>
                  </a:lnTo>
                  <a:lnTo>
                    <a:pt x="7502" y="850"/>
                  </a:lnTo>
                  <a:lnTo>
                    <a:pt x="7604" y="797"/>
                  </a:lnTo>
                  <a:lnTo>
                    <a:pt x="7707" y="745"/>
                  </a:lnTo>
                  <a:lnTo>
                    <a:pt x="7810" y="694"/>
                  </a:lnTo>
                  <a:lnTo>
                    <a:pt x="7913" y="644"/>
                  </a:lnTo>
                  <a:lnTo>
                    <a:pt x="8015" y="595"/>
                  </a:lnTo>
                  <a:lnTo>
                    <a:pt x="8118" y="548"/>
                  </a:lnTo>
                  <a:lnTo>
                    <a:pt x="8222" y="501"/>
                  </a:lnTo>
                  <a:lnTo>
                    <a:pt x="8324" y="455"/>
                  </a:lnTo>
                  <a:lnTo>
                    <a:pt x="8426" y="412"/>
                  </a:lnTo>
                  <a:lnTo>
                    <a:pt x="8529" y="370"/>
                  </a:lnTo>
                  <a:lnTo>
                    <a:pt x="8633" y="331"/>
                  </a:lnTo>
                  <a:lnTo>
                    <a:pt x="8735" y="293"/>
                  </a:lnTo>
                  <a:lnTo>
                    <a:pt x="8837" y="256"/>
                  </a:lnTo>
                  <a:lnTo>
                    <a:pt x="8940" y="223"/>
                  </a:lnTo>
                  <a:lnTo>
                    <a:pt x="9044" y="190"/>
                  </a:lnTo>
                  <a:lnTo>
                    <a:pt x="9146" y="161"/>
                  </a:lnTo>
                  <a:lnTo>
                    <a:pt x="9249" y="134"/>
                  </a:lnTo>
                  <a:lnTo>
                    <a:pt x="9351" y="110"/>
                  </a:lnTo>
                  <a:lnTo>
                    <a:pt x="9453" y="86"/>
                  </a:lnTo>
                  <a:lnTo>
                    <a:pt x="9557" y="66"/>
                  </a:lnTo>
                  <a:lnTo>
                    <a:pt x="9660" y="49"/>
                  </a:lnTo>
                  <a:lnTo>
                    <a:pt x="9762" y="35"/>
                  </a:lnTo>
                  <a:lnTo>
                    <a:pt x="9866" y="22"/>
                  </a:lnTo>
                  <a:lnTo>
                    <a:pt x="9968" y="13"/>
                  </a:lnTo>
                  <a:lnTo>
                    <a:pt x="10071" y="6"/>
                  </a:lnTo>
                  <a:lnTo>
                    <a:pt x="10173" y="1"/>
                  </a:lnTo>
                  <a:lnTo>
                    <a:pt x="10277" y="0"/>
                  </a:lnTo>
                  <a:lnTo>
                    <a:pt x="10379" y="1"/>
                  </a:lnTo>
                  <a:lnTo>
                    <a:pt x="10482" y="6"/>
                  </a:lnTo>
                  <a:lnTo>
                    <a:pt x="10584" y="13"/>
                  </a:lnTo>
                  <a:lnTo>
                    <a:pt x="10688" y="22"/>
                  </a:lnTo>
                  <a:lnTo>
                    <a:pt x="10790" y="35"/>
                  </a:lnTo>
                  <a:lnTo>
                    <a:pt x="10893" y="49"/>
                  </a:lnTo>
                  <a:lnTo>
                    <a:pt x="10995" y="66"/>
                  </a:lnTo>
                  <a:lnTo>
                    <a:pt x="11099" y="86"/>
                  </a:lnTo>
                  <a:lnTo>
                    <a:pt x="11202" y="110"/>
                  </a:lnTo>
                  <a:lnTo>
                    <a:pt x="11304" y="134"/>
                  </a:lnTo>
                  <a:lnTo>
                    <a:pt x="11406" y="161"/>
                  </a:lnTo>
                  <a:lnTo>
                    <a:pt x="11510" y="190"/>
                  </a:lnTo>
                  <a:lnTo>
                    <a:pt x="11613" y="223"/>
                  </a:lnTo>
                  <a:lnTo>
                    <a:pt x="11715" y="256"/>
                  </a:lnTo>
                  <a:lnTo>
                    <a:pt x="11817" y="293"/>
                  </a:lnTo>
                  <a:lnTo>
                    <a:pt x="11921" y="331"/>
                  </a:lnTo>
                  <a:lnTo>
                    <a:pt x="12024" y="370"/>
                  </a:lnTo>
                  <a:lnTo>
                    <a:pt x="12126" y="412"/>
                  </a:lnTo>
                  <a:lnTo>
                    <a:pt x="12229" y="455"/>
                  </a:lnTo>
                  <a:lnTo>
                    <a:pt x="12332" y="501"/>
                  </a:lnTo>
                  <a:lnTo>
                    <a:pt x="12435" y="548"/>
                  </a:lnTo>
                  <a:lnTo>
                    <a:pt x="12537" y="595"/>
                  </a:lnTo>
                  <a:lnTo>
                    <a:pt x="12640" y="644"/>
                  </a:lnTo>
                  <a:lnTo>
                    <a:pt x="12744" y="694"/>
                  </a:lnTo>
                  <a:lnTo>
                    <a:pt x="12846" y="745"/>
                  </a:lnTo>
                  <a:lnTo>
                    <a:pt x="12948" y="797"/>
                  </a:lnTo>
                  <a:lnTo>
                    <a:pt x="13051" y="850"/>
                  </a:lnTo>
                  <a:lnTo>
                    <a:pt x="13155" y="903"/>
                  </a:lnTo>
                  <a:lnTo>
                    <a:pt x="13257" y="958"/>
                  </a:lnTo>
                  <a:lnTo>
                    <a:pt x="13359" y="1013"/>
                  </a:lnTo>
                  <a:lnTo>
                    <a:pt x="13462" y="1068"/>
                  </a:lnTo>
                  <a:lnTo>
                    <a:pt x="13564" y="1122"/>
                  </a:lnTo>
                  <a:lnTo>
                    <a:pt x="13668" y="1177"/>
                  </a:lnTo>
                  <a:lnTo>
                    <a:pt x="13770" y="1233"/>
                  </a:lnTo>
                  <a:lnTo>
                    <a:pt x="13873" y="1288"/>
                  </a:lnTo>
                  <a:lnTo>
                    <a:pt x="13977" y="1343"/>
                  </a:lnTo>
                  <a:lnTo>
                    <a:pt x="14079" y="1398"/>
                  </a:lnTo>
                  <a:lnTo>
                    <a:pt x="14182" y="1452"/>
                  </a:lnTo>
                  <a:lnTo>
                    <a:pt x="14284" y="1507"/>
                  </a:lnTo>
                  <a:lnTo>
                    <a:pt x="14386" y="1560"/>
                  </a:lnTo>
                  <a:lnTo>
                    <a:pt x="14490" y="1612"/>
                  </a:lnTo>
                  <a:lnTo>
                    <a:pt x="14593" y="1665"/>
                  </a:lnTo>
                  <a:lnTo>
                    <a:pt x="14695" y="1717"/>
                  </a:lnTo>
                  <a:lnTo>
                    <a:pt x="14799" y="1768"/>
                  </a:lnTo>
                  <a:lnTo>
                    <a:pt x="14901" y="1817"/>
                  </a:lnTo>
                  <a:lnTo>
                    <a:pt x="15004" y="1866"/>
                  </a:lnTo>
                  <a:lnTo>
                    <a:pt x="15106" y="1915"/>
                  </a:lnTo>
                  <a:lnTo>
                    <a:pt x="15210" y="1962"/>
                  </a:lnTo>
                  <a:lnTo>
                    <a:pt x="15312" y="2007"/>
                  </a:lnTo>
                  <a:lnTo>
                    <a:pt x="15415" y="2053"/>
                  </a:lnTo>
                  <a:lnTo>
                    <a:pt x="15517" y="2096"/>
                  </a:lnTo>
                  <a:lnTo>
                    <a:pt x="15620" y="2139"/>
                  </a:lnTo>
                  <a:lnTo>
                    <a:pt x="15723" y="2181"/>
                  </a:lnTo>
                  <a:lnTo>
                    <a:pt x="15826" y="2222"/>
                  </a:lnTo>
                  <a:lnTo>
                    <a:pt x="15928" y="2260"/>
                  </a:lnTo>
                  <a:lnTo>
                    <a:pt x="16032" y="2298"/>
                  </a:lnTo>
                  <a:lnTo>
                    <a:pt x="16135" y="2335"/>
                  </a:lnTo>
                  <a:lnTo>
                    <a:pt x="16237" y="2370"/>
                  </a:lnTo>
                  <a:lnTo>
                    <a:pt x="16339" y="2405"/>
                  </a:lnTo>
                  <a:lnTo>
                    <a:pt x="16443" y="2438"/>
                  </a:lnTo>
                  <a:lnTo>
                    <a:pt x="16546" y="2469"/>
                  </a:lnTo>
                  <a:lnTo>
                    <a:pt x="16648" y="2500"/>
                  </a:lnTo>
                  <a:lnTo>
                    <a:pt x="16750" y="2530"/>
                  </a:lnTo>
                  <a:lnTo>
                    <a:pt x="16854" y="2559"/>
                  </a:lnTo>
                  <a:lnTo>
                    <a:pt x="16957" y="2585"/>
                  </a:lnTo>
                  <a:lnTo>
                    <a:pt x="17059" y="2611"/>
                  </a:lnTo>
                  <a:lnTo>
                    <a:pt x="17162" y="2637"/>
                  </a:lnTo>
                  <a:lnTo>
                    <a:pt x="17265" y="2660"/>
                  </a:lnTo>
                  <a:lnTo>
                    <a:pt x="17368" y="2683"/>
                  </a:lnTo>
                  <a:lnTo>
                    <a:pt x="17470" y="2704"/>
                  </a:lnTo>
                  <a:lnTo>
                    <a:pt x="17573" y="2724"/>
                  </a:lnTo>
                  <a:lnTo>
                    <a:pt x="17675" y="2745"/>
                  </a:lnTo>
                  <a:lnTo>
                    <a:pt x="17779" y="2763"/>
                  </a:lnTo>
                  <a:lnTo>
                    <a:pt x="17881" y="2781"/>
                  </a:lnTo>
                  <a:lnTo>
                    <a:pt x="17984" y="2798"/>
                  </a:lnTo>
                  <a:lnTo>
                    <a:pt x="18088" y="2814"/>
                  </a:lnTo>
                  <a:lnTo>
                    <a:pt x="18190" y="2828"/>
                  </a:lnTo>
                  <a:lnTo>
                    <a:pt x="18292" y="2843"/>
                  </a:lnTo>
                  <a:lnTo>
                    <a:pt x="18395" y="2855"/>
                  </a:lnTo>
                  <a:lnTo>
                    <a:pt x="18497" y="2868"/>
                  </a:lnTo>
                  <a:lnTo>
                    <a:pt x="18601" y="2880"/>
                  </a:lnTo>
                  <a:lnTo>
                    <a:pt x="18703" y="2892"/>
                  </a:lnTo>
                  <a:lnTo>
                    <a:pt x="18806" y="2902"/>
                  </a:lnTo>
                  <a:lnTo>
                    <a:pt x="18910" y="2912"/>
                  </a:lnTo>
                  <a:lnTo>
                    <a:pt x="19012" y="2922"/>
                  </a:lnTo>
                  <a:lnTo>
                    <a:pt x="19115" y="2930"/>
                  </a:lnTo>
                  <a:lnTo>
                    <a:pt x="19217" y="2939"/>
                  </a:lnTo>
                  <a:lnTo>
                    <a:pt x="19319" y="2946"/>
                  </a:lnTo>
                  <a:lnTo>
                    <a:pt x="19423" y="2953"/>
                  </a:lnTo>
                  <a:lnTo>
                    <a:pt x="19526" y="2959"/>
                  </a:lnTo>
                  <a:lnTo>
                    <a:pt x="19628" y="2966"/>
                  </a:lnTo>
                  <a:lnTo>
                    <a:pt x="19732" y="2972"/>
                  </a:lnTo>
                  <a:lnTo>
                    <a:pt x="19834" y="2977"/>
                  </a:lnTo>
                  <a:lnTo>
                    <a:pt x="19937" y="2982"/>
                  </a:lnTo>
                  <a:lnTo>
                    <a:pt x="20039" y="2987"/>
                  </a:lnTo>
                  <a:lnTo>
                    <a:pt x="20143" y="2991"/>
                  </a:lnTo>
                  <a:lnTo>
                    <a:pt x="20245" y="2995"/>
                  </a:lnTo>
                  <a:lnTo>
                    <a:pt x="20348" y="2998"/>
                  </a:lnTo>
                  <a:lnTo>
                    <a:pt x="20450" y="3002"/>
                  </a:lnTo>
                </a:path>
              </a:pathLst>
            </a:custGeom>
            <a:noFill/>
            <a:ln w="76200" cmpd="sng">
              <a:solidFill>
                <a:srgbClr val="CC66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 Box 43"/>
            <p:cNvSpPr txBox="1">
              <a:spLocks noChangeArrowheads="1"/>
            </p:cNvSpPr>
            <p:nvPr/>
          </p:nvSpPr>
          <p:spPr bwMode="auto">
            <a:xfrm>
              <a:off x="2609081" y="5210621"/>
              <a:ext cx="415498" cy="369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4283894" y="5210621"/>
              <a:ext cx="501650" cy="4730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5920606" y="5189984"/>
              <a:ext cx="501650" cy="4730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>
                  <a:solidFill>
                    <a:srgbClr val="CC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60</a:t>
              </a:r>
            </a:p>
          </p:txBody>
        </p:sp>
        <p:sp>
          <p:nvSpPr>
            <p:cNvPr id="24" name="Line 52"/>
            <p:cNvSpPr>
              <a:spLocks noChangeShapeType="1"/>
            </p:cNvSpPr>
            <p:nvPr/>
          </p:nvSpPr>
          <p:spPr bwMode="auto">
            <a:xfrm flipH="1">
              <a:off x="2877369" y="5032821"/>
              <a:ext cx="0" cy="2159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53"/>
            <p:cNvSpPr>
              <a:spLocks noChangeShapeType="1"/>
            </p:cNvSpPr>
            <p:nvPr/>
          </p:nvSpPr>
          <p:spPr bwMode="auto">
            <a:xfrm flipH="1">
              <a:off x="4499794" y="5032821"/>
              <a:ext cx="0" cy="21590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54"/>
            <p:cNvSpPr>
              <a:spLocks noChangeShapeType="1"/>
            </p:cNvSpPr>
            <p:nvPr/>
          </p:nvSpPr>
          <p:spPr bwMode="auto">
            <a:xfrm flipH="1">
              <a:off x="6120631" y="5032821"/>
              <a:ext cx="0" cy="215900"/>
            </a:xfrm>
            <a:prstGeom prst="line">
              <a:avLst/>
            </a:prstGeom>
            <a:noFill/>
            <a:ln w="5715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1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Olasılık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Bir deneme sonrasında ilgilenilen olayın tüm olaylar içinde ortaya çıkma veya gözlenme oranıdır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Olasılık, denemelerin olası sonuçları ile ilgilenir. </a:t>
            </a:r>
            <a:endParaRPr lang="en-US" dirty="0"/>
          </a:p>
        </p:txBody>
      </p:sp>
      <p:sp>
        <p:nvSpPr>
          <p:cNvPr id="4" name="AutoShape 2" descr="olasılı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0" y="4077072"/>
            <a:ext cx="3039534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 </a:t>
            </a:r>
            <a:r>
              <a:rPr lang="tr-TR" dirty="0" smtClean="0"/>
              <a:t>DAĞILIM…..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</p:spPr>
        <p:txBody>
          <a:bodyPr/>
          <a:lstStyle/>
          <a:p>
            <a:r>
              <a:rPr lang="tr-TR" dirty="0" smtClean="0"/>
              <a:t>Ortalamaları aynı standart sapmaları farklı normal dağılımlar.</a:t>
            </a:r>
            <a:endParaRPr lang="tr-TR" dirty="0"/>
          </a:p>
        </p:txBody>
      </p:sp>
      <p:sp>
        <p:nvSpPr>
          <p:cNvPr id="4" name="Freeform 38"/>
          <p:cNvSpPr>
            <a:spLocks/>
          </p:cNvSpPr>
          <p:nvPr/>
        </p:nvSpPr>
        <p:spPr bwMode="auto">
          <a:xfrm>
            <a:off x="1144588" y="3500438"/>
            <a:ext cx="6608762" cy="2359025"/>
          </a:xfrm>
          <a:custGeom>
            <a:avLst/>
            <a:gdLst>
              <a:gd name="T0" fmla="*/ 307 w 20450"/>
              <a:gd name="T1" fmla="*/ 7610 h 7610"/>
              <a:gd name="T2" fmla="*/ 718 w 20450"/>
              <a:gd name="T3" fmla="*/ 7610 h 7610"/>
              <a:gd name="T4" fmla="*/ 1129 w 20450"/>
              <a:gd name="T5" fmla="*/ 7610 h 7610"/>
              <a:gd name="T6" fmla="*/ 1540 w 20450"/>
              <a:gd name="T7" fmla="*/ 7610 h 7610"/>
              <a:gd name="T8" fmla="*/ 1951 w 20450"/>
              <a:gd name="T9" fmla="*/ 7609 h 7610"/>
              <a:gd name="T10" fmla="*/ 2363 w 20450"/>
              <a:gd name="T11" fmla="*/ 7606 h 7610"/>
              <a:gd name="T12" fmla="*/ 2774 w 20450"/>
              <a:gd name="T13" fmla="*/ 7601 h 7610"/>
              <a:gd name="T14" fmla="*/ 3185 w 20450"/>
              <a:gd name="T15" fmla="*/ 7591 h 7610"/>
              <a:gd name="T16" fmla="*/ 3596 w 20450"/>
              <a:gd name="T17" fmla="*/ 7573 h 7610"/>
              <a:gd name="T18" fmla="*/ 4007 w 20450"/>
              <a:gd name="T19" fmla="*/ 7538 h 7610"/>
              <a:gd name="T20" fmla="*/ 4418 w 20450"/>
              <a:gd name="T21" fmla="*/ 7479 h 7610"/>
              <a:gd name="T22" fmla="*/ 4829 w 20450"/>
              <a:gd name="T23" fmla="*/ 7384 h 7610"/>
              <a:gd name="T24" fmla="*/ 5240 w 20450"/>
              <a:gd name="T25" fmla="*/ 7233 h 7610"/>
              <a:gd name="T26" fmla="*/ 5651 w 20450"/>
              <a:gd name="T27" fmla="*/ 7005 h 7610"/>
              <a:gd name="T28" fmla="*/ 6062 w 20450"/>
              <a:gd name="T29" fmla="*/ 6679 h 7610"/>
              <a:gd name="T30" fmla="*/ 6473 w 20450"/>
              <a:gd name="T31" fmla="*/ 6236 h 7610"/>
              <a:gd name="T32" fmla="*/ 6884 w 20450"/>
              <a:gd name="T33" fmla="*/ 5659 h 7610"/>
              <a:gd name="T34" fmla="*/ 7296 w 20450"/>
              <a:gd name="T35" fmla="*/ 4951 h 7610"/>
              <a:gd name="T36" fmla="*/ 7707 w 20450"/>
              <a:gd name="T37" fmla="*/ 4126 h 7610"/>
              <a:gd name="T38" fmla="*/ 8118 w 20450"/>
              <a:gd name="T39" fmla="*/ 3225 h 7610"/>
              <a:gd name="T40" fmla="*/ 8529 w 20450"/>
              <a:gd name="T41" fmla="*/ 2307 h 7610"/>
              <a:gd name="T42" fmla="*/ 8940 w 20450"/>
              <a:gd name="T43" fmla="*/ 1450 h 7610"/>
              <a:gd name="T44" fmla="*/ 9351 w 20450"/>
              <a:gd name="T45" fmla="*/ 732 h 7610"/>
              <a:gd name="T46" fmla="*/ 9762 w 20450"/>
              <a:gd name="T47" fmla="*/ 234 h 7610"/>
              <a:gd name="T48" fmla="*/ 10173 w 20450"/>
              <a:gd name="T49" fmla="*/ 9 h 7610"/>
              <a:gd name="T50" fmla="*/ 10584 w 20450"/>
              <a:gd name="T51" fmla="*/ 85 h 7610"/>
              <a:gd name="T52" fmla="*/ 10995 w 20450"/>
              <a:gd name="T53" fmla="*/ 451 h 7610"/>
              <a:gd name="T54" fmla="*/ 11406 w 20450"/>
              <a:gd name="T55" fmla="*/ 1068 h 7610"/>
              <a:gd name="T56" fmla="*/ 11817 w 20450"/>
              <a:gd name="T57" fmla="*/ 1866 h 7610"/>
              <a:gd name="T58" fmla="*/ 12229 w 20450"/>
              <a:gd name="T59" fmla="*/ 2764 h 7610"/>
              <a:gd name="T60" fmla="*/ 12640 w 20450"/>
              <a:gd name="T61" fmla="*/ 3681 h 7610"/>
              <a:gd name="T62" fmla="*/ 13051 w 20450"/>
              <a:gd name="T63" fmla="*/ 4551 h 7610"/>
              <a:gd name="T64" fmla="*/ 13462 w 20450"/>
              <a:gd name="T65" fmla="*/ 5321 h 7610"/>
              <a:gd name="T66" fmla="*/ 13873 w 20450"/>
              <a:gd name="T67" fmla="*/ 5965 h 7610"/>
              <a:gd name="T68" fmla="*/ 14284 w 20450"/>
              <a:gd name="T69" fmla="*/ 6473 h 7610"/>
              <a:gd name="T70" fmla="*/ 14695 w 20450"/>
              <a:gd name="T71" fmla="*/ 6857 h 7610"/>
              <a:gd name="T72" fmla="*/ 15106 w 20450"/>
              <a:gd name="T73" fmla="*/ 7130 h 7610"/>
              <a:gd name="T74" fmla="*/ 15517 w 20450"/>
              <a:gd name="T75" fmla="*/ 7316 h 7610"/>
              <a:gd name="T76" fmla="*/ 15928 w 20450"/>
              <a:gd name="T77" fmla="*/ 7437 h 7610"/>
              <a:gd name="T78" fmla="*/ 16339 w 20450"/>
              <a:gd name="T79" fmla="*/ 7512 h 7610"/>
              <a:gd name="T80" fmla="*/ 16750 w 20450"/>
              <a:gd name="T81" fmla="*/ 7557 h 7610"/>
              <a:gd name="T82" fmla="*/ 17162 w 20450"/>
              <a:gd name="T83" fmla="*/ 7583 h 7610"/>
              <a:gd name="T84" fmla="*/ 17573 w 20450"/>
              <a:gd name="T85" fmla="*/ 7597 h 7610"/>
              <a:gd name="T86" fmla="*/ 17984 w 20450"/>
              <a:gd name="T87" fmla="*/ 7604 h 7610"/>
              <a:gd name="T88" fmla="*/ 18395 w 20450"/>
              <a:gd name="T89" fmla="*/ 7607 h 7610"/>
              <a:gd name="T90" fmla="*/ 18806 w 20450"/>
              <a:gd name="T91" fmla="*/ 7610 h 7610"/>
              <a:gd name="T92" fmla="*/ 19217 w 20450"/>
              <a:gd name="T93" fmla="*/ 7610 h 7610"/>
              <a:gd name="T94" fmla="*/ 19628 w 20450"/>
              <a:gd name="T95" fmla="*/ 7610 h 7610"/>
              <a:gd name="T96" fmla="*/ 20039 w 20450"/>
              <a:gd name="T97" fmla="*/ 7610 h 7610"/>
              <a:gd name="T98" fmla="*/ 20450 w 20450"/>
              <a:gd name="T99" fmla="*/ 7610 h 7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50" h="7610">
                <a:moveTo>
                  <a:pt x="0" y="7610"/>
                </a:moveTo>
                <a:lnTo>
                  <a:pt x="102" y="7610"/>
                </a:lnTo>
                <a:lnTo>
                  <a:pt x="205" y="7610"/>
                </a:lnTo>
                <a:lnTo>
                  <a:pt x="307" y="7610"/>
                </a:lnTo>
                <a:lnTo>
                  <a:pt x="410" y="7610"/>
                </a:lnTo>
                <a:lnTo>
                  <a:pt x="513" y="7610"/>
                </a:lnTo>
                <a:lnTo>
                  <a:pt x="616" y="7610"/>
                </a:lnTo>
                <a:lnTo>
                  <a:pt x="718" y="7610"/>
                </a:lnTo>
                <a:lnTo>
                  <a:pt x="821" y="7610"/>
                </a:lnTo>
                <a:lnTo>
                  <a:pt x="924" y="7610"/>
                </a:lnTo>
                <a:lnTo>
                  <a:pt x="1027" y="7610"/>
                </a:lnTo>
                <a:lnTo>
                  <a:pt x="1129" y="7610"/>
                </a:lnTo>
                <a:lnTo>
                  <a:pt x="1233" y="7610"/>
                </a:lnTo>
                <a:lnTo>
                  <a:pt x="1336" y="7610"/>
                </a:lnTo>
                <a:lnTo>
                  <a:pt x="1438" y="7610"/>
                </a:lnTo>
                <a:lnTo>
                  <a:pt x="1540" y="7610"/>
                </a:lnTo>
                <a:lnTo>
                  <a:pt x="1644" y="7610"/>
                </a:lnTo>
                <a:lnTo>
                  <a:pt x="1747" y="7610"/>
                </a:lnTo>
                <a:lnTo>
                  <a:pt x="1849" y="7609"/>
                </a:lnTo>
                <a:lnTo>
                  <a:pt x="1951" y="7609"/>
                </a:lnTo>
                <a:lnTo>
                  <a:pt x="2055" y="7609"/>
                </a:lnTo>
                <a:lnTo>
                  <a:pt x="2158" y="7607"/>
                </a:lnTo>
                <a:lnTo>
                  <a:pt x="2260" y="7607"/>
                </a:lnTo>
                <a:lnTo>
                  <a:pt x="2363" y="7606"/>
                </a:lnTo>
                <a:lnTo>
                  <a:pt x="2465" y="7606"/>
                </a:lnTo>
                <a:lnTo>
                  <a:pt x="2569" y="7604"/>
                </a:lnTo>
                <a:lnTo>
                  <a:pt x="2671" y="7603"/>
                </a:lnTo>
                <a:lnTo>
                  <a:pt x="2774" y="7601"/>
                </a:lnTo>
                <a:lnTo>
                  <a:pt x="2876" y="7599"/>
                </a:lnTo>
                <a:lnTo>
                  <a:pt x="2980" y="7597"/>
                </a:lnTo>
                <a:lnTo>
                  <a:pt x="3082" y="7594"/>
                </a:lnTo>
                <a:lnTo>
                  <a:pt x="3185" y="7591"/>
                </a:lnTo>
                <a:lnTo>
                  <a:pt x="3289" y="7587"/>
                </a:lnTo>
                <a:lnTo>
                  <a:pt x="3391" y="7583"/>
                </a:lnTo>
                <a:lnTo>
                  <a:pt x="3493" y="7578"/>
                </a:lnTo>
                <a:lnTo>
                  <a:pt x="3596" y="7573"/>
                </a:lnTo>
                <a:lnTo>
                  <a:pt x="3700" y="7565"/>
                </a:lnTo>
                <a:lnTo>
                  <a:pt x="3802" y="7557"/>
                </a:lnTo>
                <a:lnTo>
                  <a:pt x="3904" y="7548"/>
                </a:lnTo>
                <a:lnTo>
                  <a:pt x="4007" y="7538"/>
                </a:lnTo>
                <a:lnTo>
                  <a:pt x="4111" y="7527"/>
                </a:lnTo>
                <a:lnTo>
                  <a:pt x="4213" y="7512"/>
                </a:lnTo>
                <a:lnTo>
                  <a:pt x="4316" y="7498"/>
                </a:lnTo>
                <a:lnTo>
                  <a:pt x="4418" y="7479"/>
                </a:lnTo>
                <a:lnTo>
                  <a:pt x="4520" y="7460"/>
                </a:lnTo>
                <a:lnTo>
                  <a:pt x="4624" y="7437"/>
                </a:lnTo>
                <a:lnTo>
                  <a:pt x="4727" y="7413"/>
                </a:lnTo>
                <a:lnTo>
                  <a:pt x="4829" y="7384"/>
                </a:lnTo>
                <a:lnTo>
                  <a:pt x="4931" y="7352"/>
                </a:lnTo>
                <a:lnTo>
                  <a:pt x="5035" y="7316"/>
                </a:lnTo>
                <a:lnTo>
                  <a:pt x="5138" y="7276"/>
                </a:lnTo>
                <a:lnTo>
                  <a:pt x="5240" y="7233"/>
                </a:lnTo>
                <a:lnTo>
                  <a:pt x="5344" y="7184"/>
                </a:lnTo>
                <a:lnTo>
                  <a:pt x="5446" y="7130"/>
                </a:lnTo>
                <a:lnTo>
                  <a:pt x="5549" y="7070"/>
                </a:lnTo>
                <a:lnTo>
                  <a:pt x="5651" y="7005"/>
                </a:lnTo>
                <a:lnTo>
                  <a:pt x="5755" y="6934"/>
                </a:lnTo>
                <a:lnTo>
                  <a:pt x="5857" y="6857"/>
                </a:lnTo>
                <a:lnTo>
                  <a:pt x="5960" y="6772"/>
                </a:lnTo>
                <a:lnTo>
                  <a:pt x="6062" y="6679"/>
                </a:lnTo>
                <a:lnTo>
                  <a:pt x="6166" y="6581"/>
                </a:lnTo>
                <a:lnTo>
                  <a:pt x="6269" y="6473"/>
                </a:lnTo>
                <a:lnTo>
                  <a:pt x="6371" y="6360"/>
                </a:lnTo>
                <a:lnTo>
                  <a:pt x="6473" y="6236"/>
                </a:lnTo>
                <a:lnTo>
                  <a:pt x="6576" y="6105"/>
                </a:lnTo>
                <a:lnTo>
                  <a:pt x="6680" y="5965"/>
                </a:lnTo>
                <a:lnTo>
                  <a:pt x="6782" y="5816"/>
                </a:lnTo>
                <a:lnTo>
                  <a:pt x="6884" y="5659"/>
                </a:lnTo>
                <a:lnTo>
                  <a:pt x="6987" y="5495"/>
                </a:lnTo>
                <a:lnTo>
                  <a:pt x="7091" y="5321"/>
                </a:lnTo>
                <a:lnTo>
                  <a:pt x="7193" y="5139"/>
                </a:lnTo>
                <a:lnTo>
                  <a:pt x="7296" y="4951"/>
                </a:lnTo>
                <a:lnTo>
                  <a:pt x="7399" y="4755"/>
                </a:lnTo>
                <a:lnTo>
                  <a:pt x="7502" y="4551"/>
                </a:lnTo>
                <a:lnTo>
                  <a:pt x="7604" y="4341"/>
                </a:lnTo>
                <a:lnTo>
                  <a:pt x="7707" y="4126"/>
                </a:lnTo>
                <a:lnTo>
                  <a:pt x="7810" y="3906"/>
                </a:lnTo>
                <a:lnTo>
                  <a:pt x="7913" y="3681"/>
                </a:lnTo>
                <a:lnTo>
                  <a:pt x="8015" y="3455"/>
                </a:lnTo>
                <a:lnTo>
                  <a:pt x="8118" y="3225"/>
                </a:lnTo>
                <a:lnTo>
                  <a:pt x="8222" y="2994"/>
                </a:lnTo>
                <a:lnTo>
                  <a:pt x="8324" y="2764"/>
                </a:lnTo>
                <a:lnTo>
                  <a:pt x="8426" y="2535"/>
                </a:lnTo>
                <a:lnTo>
                  <a:pt x="8529" y="2307"/>
                </a:lnTo>
                <a:lnTo>
                  <a:pt x="8631" y="2084"/>
                </a:lnTo>
                <a:lnTo>
                  <a:pt x="8735" y="1866"/>
                </a:lnTo>
                <a:lnTo>
                  <a:pt x="8837" y="1654"/>
                </a:lnTo>
                <a:lnTo>
                  <a:pt x="8940" y="1450"/>
                </a:lnTo>
                <a:lnTo>
                  <a:pt x="9042" y="1254"/>
                </a:lnTo>
                <a:lnTo>
                  <a:pt x="9146" y="1068"/>
                </a:lnTo>
                <a:lnTo>
                  <a:pt x="9249" y="894"/>
                </a:lnTo>
                <a:lnTo>
                  <a:pt x="9351" y="732"/>
                </a:lnTo>
                <a:lnTo>
                  <a:pt x="9455" y="585"/>
                </a:lnTo>
                <a:lnTo>
                  <a:pt x="9557" y="451"/>
                </a:lnTo>
                <a:lnTo>
                  <a:pt x="9660" y="335"/>
                </a:lnTo>
                <a:lnTo>
                  <a:pt x="9762" y="234"/>
                </a:lnTo>
                <a:lnTo>
                  <a:pt x="9866" y="150"/>
                </a:lnTo>
                <a:lnTo>
                  <a:pt x="9968" y="85"/>
                </a:lnTo>
                <a:lnTo>
                  <a:pt x="10071" y="38"/>
                </a:lnTo>
                <a:lnTo>
                  <a:pt x="10173" y="9"/>
                </a:lnTo>
                <a:lnTo>
                  <a:pt x="10277" y="0"/>
                </a:lnTo>
                <a:lnTo>
                  <a:pt x="10379" y="9"/>
                </a:lnTo>
                <a:lnTo>
                  <a:pt x="10482" y="38"/>
                </a:lnTo>
                <a:lnTo>
                  <a:pt x="10584" y="85"/>
                </a:lnTo>
                <a:lnTo>
                  <a:pt x="10687" y="150"/>
                </a:lnTo>
                <a:lnTo>
                  <a:pt x="10790" y="234"/>
                </a:lnTo>
                <a:lnTo>
                  <a:pt x="10893" y="335"/>
                </a:lnTo>
                <a:lnTo>
                  <a:pt x="10995" y="451"/>
                </a:lnTo>
                <a:lnTo>
                  <a:pt x="11098" y="585"/>
                </a:lnTo>
                <a:lnTo>
                  <a:pt x="11202" y="732"/>
                </a:lnTo>
                <a:lnTo>
                  <a:pt x="11304" y="894"/>
                </a:lnTo>
                <a:lnTo>
                  <a:pt x="11406" y="1068"/>
                </a:lnTo>
                <a:lnTo>
                  <a:pt x="11510" y="1254"/>
                </a:lnTo>
                <a:lnTo>
                  <a:pt x="11613" y="1450"/>
                </a:lnTo>
                <a:lnTo>
                  <a:pt x="11715" y="1654"/>
                </a:lnTo>
                <a:lnTo>
                  <a:pt x="11817" y="1866"/>
                </a:lnTo>
                <a:lnTo>
                  <a:pt x="11921" y="2084"/>
                </a:lnTo>
                <a:lnTo>
                  <a:pt x="12024" y="2307"/>
                </a:lnTo>
                <a:lnTo>
                  <a:pt x="12126" y="2535"/>
                </a:lnTo>
                <a:lnTo>
                  <a:pt x="12229" y="2764"/>
                </a:lnTo>
                <a:lnTo>
                  <a:pt x="12332" y="2994"/>
                </a:lnTo>
                <a:lnTo>
                  <a:pt x="12435" y="3225"/>
                </a:lnTo>
                <a:lnTo>
                  <a:pt x="12537" y="3455"/>
                </a:lnTo>
                <a:lnTo>
                  <a:pt x="12640" y="3681"/>
                </a:lnTo>
                <a:lnTo>
                  <a:pt x="12744" y="3906"/>
                </a:lnTo>
                <a:lnTo>
                  <a:pt x="12846" y="4126"/>
                </a:lnTo>
                <a:lnTo>
                  <a:pt x="12948" y="4341"/>
                </a:lnTo>
                <a:lnTo>
                  <a:pt x="13051" y="4551"/>
                </a:lnTo>
                <a:lnTo>
                  <a:pt x="13153" y="4755"/>
                </a:lnTo>
                <a:lnTo>
                  <a:pt x="13257" y="4951"/>
                </a:lnTo>
                <a:lnTo>
                  <a:pt x="13359" y="5139"/>
                </a:lnTo>
                <a:lnTo>
                  <a:pt x="13462" y="5321"/>
                </a:lnTo>
                <a:lnTo>
                  <a:pt x="13566" y="5495"/>
                </a:lnTo>
                <a:lnTo>
                  <a:pt x="13668" y="5659"/>
                </a:lnTo>
                <a:lnTo>
                  <a:pt x="13770" y="5816"/>
                </a:lnTo>
                <a:lnTo>
                  <a:pt x="13873" y="5965"/>
                </a:lnTo>
                <a:lnTo>
                  <a:pt x="13977" y="6105"/>
                </a:lnTo>
                <a:lnTo>
                  <a:pt x="14079" y="6236"/>
                </a:lnTo>
                <a:lnTo>
                  <a:pt x="14182" y="6360"/>
                </a:lnTo>
                <a:lnTo>
                  <a:pt x="14284" y="6473"/>
                </a:lnTo>
                <a:lnTo>
                  <a:pt x="14386" y="6581"/>
                </a:lnTo>
                <a:lnTo>
                  <a:pt x="14490" y="6679"/>
                </a:lnTo>
                <a:lnTo>
                  <a:pt x="14593" y="6772"/>
                </a:lnTo>
                <a:lnTo>
                  <a:pt x="14695" y="6857"/>
                </a:lnTo>
                <a:lnTo>
                  <a:pt x="14797" y="6934"/>
                </a:lnTo>
                <a:lnTo>
                  <a:pt x="14901" y="7005"/>
                </a:lnTo>
                <a:lnTo>
                  <a:pt x="15004" y="7070"/>
                </a:lnTo>
                <a:lnTo>
                  <a:pt x="15106" y="7130"/>
                </a:lnTo>
                <a:lnTo>
                  <a:pt x="15209" y="7184"/>
                </a:lnTo>
                <a:lnTo>
                  <a:pt x="15312" y="7233"/>
                </a:lnTo>
                <a:lnTo>
                  <a:pt x="15415" y="7276"/>
                </a:lnTo>
                <a:lnTo>
                  <a:pt x="15517" y="7316"/>
                </a:lnTo>
                <a:lnTo>
                  <a:pt x="15621" y="7352"/>
                </a:lnTo>
                <a:lnTo>
                  <a:pt x="15723" y="7384"/>
                </a:lnTo>
                <a:lnTo>
                  <a:pt x="15826" y="7413"/>
                </a:lnTo>
                <a:lnTo>
                  <a:pt x="15928" y="7437"/>
                </a:lnTo>
                <a:lnTo>
                  <a:pt x="16031" y="7460"/>
                </a:lnTo>
                <a:lnTo>
                  <a:pt x="16135" y="7479"/>
                </a:lnTo>
                <a:lnTo>
                  <a:pt x="16237" y="7498"/>
                </a:lnTo>
                <a:lnTo>
                  <a:pt x="16339" y="7512"/>
                </a:lnTo>
                <a:lnTo>
                  <a:pt x="16443" y="7527"/>
                </a:lnTo>
                <a:lnTo>
                  <a:pt x="16546" y="7538"/>
                </a:lnTo>
                <a:lnTo>
                  <a:pt x="16648" y="7548"/>
                </a:lnTo>
                <a:lnTo>
                  <a:pt x="16750" y="7557"/>
                </a:lnTo>
                <a:lnTo>
                  <a:pt x="16854" y="7565"/>
                </a:lnTo>
                <a:lnTo>
                  <a:pt x="16957" y="7573"/>
                </a:lnTo>
                <a:lnTo>
                  <a:pt x="17059" y="7578"/>
                </a:lnTo>
                <a:lnTo>
                  <a:pt x="17162" y="7583"/>
                </a:lnTo>
                <a:lnTo>
                  <a:pt x="17264" y="7587"/>
                </a:lnTo>
                <a:lnTo>
                  <a:pt x="17368" y="7591"/>
                </a:lnTo>
                <a:lnTo>
                  <a:pt x="17470" y="7594"/>
                </a:lnTo>
                <a:lnTo>
                  <a:pt x="17573" y="7597"/>
                </a:lnTo>
                <a:lnTo>
                  <a:pt x="17677" y="7599"/>
                </a:lnTo>
                <a:lnTo>
                  <a:pt x="17779" y="7601"/>
                </a:lnTo>
                <a:lnTo>
                  <a:pt x="17881" y="7603"/>
                </a:lnTo>
                <a:lnTo>
                  <a:pt x="17984" y="7604"/>
                </a:lnTo>
                <a:lnTo>
                  <a:pt x="18086" y="7606"/>
                </a:lnTo>
                <a:lnTo>
                  <a:pt x="18190" y="7606"/>
                </a:lnTo>
                <a:lnTo>
                  <a:pt x="18292" y="7607"/>
                </a:lnTo>
                <a:lnTo>
                  <a:pt x="18395" y="7607"/>
                </a:lnTo>
                <a:lnTo>
                  <a:pt x="18497" y="7609"/>
                </a:lnTo>
                <a:lnTo>
                  <a:pt x="18601" y="7609"/>
                </a:lnTo>
                <a:lnTo>
                  <a:pt x="18703" y="7609"/>
                </a:lnTo>
                <a:lnTo>
                  <a:pt x="18806" y="7610"/>
                </a:lnTo>
                <a:lnTo>
                  <a:pt x="18910" y="7610"/>
                </a:lnTo>
                <a:lnTo>
                  <a:pt x="19012" y="7610"/>
                </a:lnTo>
                <a:lnTo>
                  <a:pt x="19115" y="7610"/>
                </a:lnTo>
                <a:lnTo>
                  <a:pt x="19217" y="7610"/>
                </a:lnTo>
                <a:lnTo>
                  <a:pt x="19319" y="7610"/>
                </a:lnTo>
                <a:lnTo>
                  <a:pt x="19423" y="7610"/>
                </a:lnTo>
                <a:lnTo>
                  <a:pt x="19526" y="7610"/>
                </a:lnTo>
                <a:lnTo>
                  <a:pt x="19628" y="7610"/>
                </a:lnTo>
                <a:lnTo>
                  <a:pt x="19732" y="7610"/>
                </a:lnTo>
                <a:lnTo>
                  <a:pt x="19834" y="7610"/>
                </a:lnTo>
                <a:lnTo>
                  <a:pt x="19937" y="7610"/>
                </a:lnTo>
                <a:lnTo>
                  <a:pt x="20039" y="7610"/>
                </a:lnTo>
                <a:lnTo>
                  <a:pt x="20142" y="7610"/>
                </a:lnTo>
                <a:lnTo>
                  <a:pt x="20245" y="7610"/>
                </a:lnTo>
                <a:lnTo>
                  <a:pt x="20348" y="7610"/>
                </a:lnTo>
                <a:lnTo>
                  <a:pt x="20450" y="7610"/>
                </a:lnTo>
              </a:path>
            </a:pathLst>
          </a:custGeom>
          <a:noFill/>
          <a:ln w="76200" cmpd="sng">
            <a:solidFill>
              <a:srgbClr val="FF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61"/>
          <p:cNvSpPr>
            <a:spLocks/>
          </p:cNvSpPr>
          <p:nvPr/>
        </p:nvSpPr>
        <p:spPr bwMode="auto">
          <a:xfrm>
            <a:off x="1576388" y="4076700"/>
            <a:ext cx="5803900" cy="1800225"/>
          </a:xfrm>
          <a:custGeom>
            <a:avLst/>
            <a:gdLst>
              <a:gd name="T0" fmla="*/ 307 w 20450"/>
              <a:gd name="T1" fmla="*/ 3605 h 3638"/>
              <a:gd name="T2" fmla="*/ 718 w 20450"/>
              <a:gd name="T3" fmla="*/ 3550 h 3638"/>
              <a:gd name="T4" fmla="*/ 1129 w 20450"/>
              <a:gd name="T5" fmla="*/ 3485 h 3638"/>
              <a:gd name="T6" fmla="*/ 1540 w 20450"/>
              <a:gd name="T7" fmla="*/ 3407 h 3638"/>
              <a:gd name="T8" fmla="*/ 1951 w 20450"/>
              <a:gd name="T9" fmla="*/ 3317 h 3638"/>
              <a:gd name="T10" fmla="*/ 2363 w 20450"/>
              <a:gd name="T11" fmla="*/ 3209 h 3638"/>
              <a:gd name="T12" fmla="*/ 2774 w 20450"/>
              <a:gd name="T13" fmla="*/ 3086 h 3638"/>
              <a:gd name="T14" fmla="*/ 3185 w 20450"/>
              <a:gd name="T15" fmla="*/ 2946 h 3638"/>
              <a:gd name="T16" fmla="*/ 3596 w 20450"/>
              <a:gd name="T17" fmla="*/ 2789 h 3638"/>
              <a:gd name="T18" fmla="*/ 4007 w 20450"/>
              <a:gd name="T19" fmla="*/ 2616 h 3638"/>
              <a:gd name="T20" fmla="*/ 4418 w 20450"/>
              <a:gd name="T21" fmla="*/ 2428 h 3638"/>
              <a:gd name="T22" fmla="*/ 4829 w 20450"/>
              <a:gd name="T23" fmla="*/ 2223 h 3638"/>
              <a:gd name="T24" fmla="*/ 5240 w 20450"/>
              <a:gd name="T25" fmla="*/ 2009 h 3638"/>
              <a:gd name="T26" fmla="*/ 5651 w 20450"/>
              <a:gd name="T27" fmla="*/ 1785 h 3638"/>
              <a:gd name="T28" fmla="*/ 6062 w 20450"/>
              <a:gd name="T29" fmla="*/ 1555 h 3638"/>
              <a:gd name="T30" fmla="*/ 6473 w 20450"/>
              <a:gd name="T31" fmla="*/ 1324 h 3638"/>
              <a:gd name="T32" fmla="*/ 6884 w 20450"/>
              <a:gd name="T33" fmla="*/ 1098 h 3638"/>
              <a:gd name="T34" fmla="*/ 7296 w 20450"/>
              <a:gd name="T35" fmla="*/ 880 h 3638"/>
              <a:gd name="T36" fmla="*/ 7707 w 20450"/>
              <a:gd name="T37" fmla="*/ 676 h 3638"/>
              <a:gd name="T38" fmla="*/ 8118 w 20450"/>
              <a:gd name="T39" fmla="*/ 490 h 3638"/>
              <a:gd name="T40" fmla="*/ 8529 w 20450"/>
              <a:gd name="T41" fmla="*/ 329 h 3638"/>
              <a:gd name="T42" fmla="*/ 8940 w 20450"/>
              <a:gd name="T43" fmla="*/ 196 h 3638"/>
              <a:gd name="T44" fmla="*/ 9351 w 20450"/>
              <a:gd name="T45" fmla="*/ 95 h 3638"/>
              <a:gd name="T46" fmla="*/ 9762 w 20450"/>
              <a:gd name="T47" fmla="*/ 30 h 3638"/>
              <a:gd name="T48" fmla="*/ 10173 w 20450"/>
              <a:gd name="T49" fmla="*/ 2 h 3638"/>
              <a:gd name="T50" fmla="*/ 10584 w 20450"/>
              <a:gd name="T51" fmla="*/ 10 h 3638"/>
              <a:gd name="T52" fmla="*/ 10995 w 20450"/>
              <a:gd name="T53" fmla="*/ 58 h 3638"/>
              <a:gd name="T54" fmla="*/ 11406 w 20450"/>
              <a:gd name="T55" fmla="*/ 141 h 3638"/>
              <a:gd name="T56" fmla="*/ 11817 w 20450"/>
              <a:gd name="T57" fmla="*/ 258 h 3638"/>
              <a:gd name="T58" fmla="*/ 12229 w 20450"/>
              <a:gd name="T59" fmla="*/ 406 h 3638"/>
              <a:gd name="T60" fmla="*/ 12640 w 20450"/>
              <a:gd name="T61" fmla="*/ 581 h 3638"/>
              <a:gd name="T62" fmla="*/ 13051 w 20450"/>
              <a:gd name="T63" fmla="*/ 775 h 3638"/>
              <a:gd name="T64" fmla="*/ 13462 w 20450"/>
              <a:gd name="T65" fmla="*/ 987 h 3638"/>
              <a:gd name="T66" fmla="*/ 13873 w 20450"/>
              <a:gd name="T67" fmla="*/ 1210 h 3638"/>
              <a:gd name="T68" fmla="*/ 14284 w 20450"/>
              <a:gd name="T69" fmla="*/ 1439 h 3638"/>
              <a:gd name="T70" fmla="*/ 14695 w 20450"/>
              <a:gd name="T71" fmla="*/ 1670 h 3638"/>
              <a:gd name="T72" fmla="*/ 15106 w 20450"/>
              <a:gd name="T73" fmla="*/ 1898 h 3638"/>
              <a:gd name="T74" fmla="*/ 15517 w 20450"/>
              <a:gd name="T75" fmla="*/ 2118 h 3638"/>
              <a:gd name="T76" fmla="*/ 15928 w 20450"/>
              <a:gd name="T77" fmla="*/ 2327 h 3638"/>
              <a:gd name="T78" fmla="*/ 16339 w 20450"/>
              <a:gd name="T79" fmla="*/ 2523 h 3638"/>
              <a:gd name="T80" fmla="*/ 16750 w 20450"/>
              <a:gd name="T81" fmla="*/ 2704 h 3638"/>
              <a:gd name="T82" fmla="*/ 17162 w 20450"/>
              <a:gd name="T83" fmla="*/ 2870 h 3638"/>
              <a:gd name="T84" fmla="*/ 17573 w 20450"/>
              <a:gd name="T85" fmla="*/ 3018 h 3638"/>
              <a:gd name="T86" fmla="*/ 17984 w 20450"/>
              <a:gd name="T87" fmla="*/ 3150 h 3638"/>
              <a:gd name="T88" fmla="*/ 18395 w 20450"/>
              <a:gd name="T89" fmla="*/ 3265 h 3638"/>
              <a:gd name="T90" fmla="*/ 18806 w 20450"/>
              <a:gd name="T91" fmla="*/ 3364 h 3638"/>
              <a:gd name="T92" fmla="*/ 19217 w 20450"/>
              <a:gd name="T93" fmla="*/ 3448 h 3638"/>
              <a:gd name="T94" fmla="*/ 19628 w 20450"/>
              <a:gd name="T95" fmla="*/ 3520 h 3638"/>
              <a:gd name="T96" fmla="*/ 20039 w 20450"/>
              <a:gd name="T97" fmla="*/ 3579 h 3638"/>
              <a:gd name="T98" fmla="*/ 20450 w 20450"/>
              <a:gd name="T99" fmla="*/ 3628 h 3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50" h="3638">
                <a:moveTo>
                  <a:pt x="0" y="3638"/>
                </a:moveTo>
                <a:lnTo>
                  <a:pt x="102" y="3628"/>
                </a:lnTo>
                <a:lnTo>
                  <a:pt x="205" y="3616"/>
                </a:lnTo>
                <a:lnTo>
                  <a:pt x="307" y="3605"/>
                </a:lnTo>
                <a:lnTo>
                  <a:pt x="410" y="3592"/>
                </a:lnTo>
                <a:lnTo>
                  <a:pt x="513" y="3579"/>
                </a:lnTo>
                <a:lnTo>
                  <a:pt x="616" y="3566"/>
                </a:lnTo>
                <a:lnTo>
                  <a:pt x="718" y="3550"/>
                </a:lnTo>
                <a:lnTo>
                  <a:pt x="821" y="3536"/>
                </a:lnTo>
                <a:lnTo>
                  <a:pt x="924" y="3520"/>
                </a:lnTo>
                <a:lnTo>
                  <a:pt x="1027" y="3503"/>
                </a:lnTo>
                <a:lnTo>
                  <a:pt x="1129" y="3485"/>
                </a:lnTo>
                <a:lnTo>
                  <a:pt x="1233" y="3468"/>
                </a:lnTo>
                <a:lnTo>
                  <a:pt x="1336" y="3448"/>
                </a:lnTo>
                <a:lnTo>
                  <a:pt x="1438" y="3429"/>
                </a:lnTo>
                <a:lnTo>
                  <a:pt x="1540" y="3407"/>
                </a:lnTo>
                <a:lnTo>
                  <a:pt x="1644" y="3386"/>
                </a:lnTo>
                <a:lnTo>
                  <a:pt x="1747" y="3364"/>
                </a:lnTo>
                <a:lnTo>
                  <a:pt x="1849" y="3340"/>
                </a:lnTo>
                <a:lnTo>
                  <a:pt x="1951" y="3317"/>
                </a:lnTo>
                <a:lnTo>
                  <a:pt x="2055" y="3291"/>
                </a:lnTo>
                <a:lnTo>
                  <a:pt x="2158" y="3265"/>
                </a:lnTo>
                <a:lnTo>
                  <a:pt x="2260" y="3237"/>
                </a:lnTo>
                <a:lnTo>
                  <a:pt x="2363" y="3209"/>
                </a:lnTo>
                <a:lnTo>
                  <a:pt x="2465" y="3180"/>
                </a:lnTo>
                <a:lnTo>
                  <a:pt x="2569" y="3150"/>
                </a:lnTo>
                <a:lnTo>
                  <a:pt x="2671" y="3118"/>
                </a:lnTo>
                <a:lnTo>
                  <a:pt x="2774" y="3086"/>
                </a:lnTo>
                <a:lnTo>
                  <a:pt x="2876" y="3053"/>
                </a:lnTo>
                <a:lnTo>
                  <a:pt x="2980" y="3018"/>
                </a:lnTo>
                <a:lnTo>
                  <a:pt x="3082" y="2982"/>
                </a:lnTo>
                <a:lnTo>
                  <a:pt x="3185" y="2946"/>
                </a:lnTo>
                <a:lnTo>
                  <a:pt x="3289" y="2909"/>
                </a:lnTo>
                <a:lnTo>
                  <a:pt x="3391" y="2870"/>
                </a:lnTo>
                <a:lnTo>
                  <a:pt x="3493" y="2830"/>
                </a:lnTo>
                <a:lnTo>
                  <a:pt x="3596" y="2789"/>
                </a:lnTo>
                <a:lnTo>
                  <a:pt x="3700" y="2748"/>
                </a:lnTo>
                <a:lnTo>
                  <a:pt x="3802" y="2704"/>
                </a:lnTo>
                <a:lnTo>
                  <a:pt x="3904" y="2661"/>
                </a:lnTo>
                <a:lnTo>
                  <a:pt x="4007" y="2616"/>
                </a:lnTo>
                <a:lnTo>
                  <a:pt x="4111" y="2570"/>
                </a:lnTo>
                <a:lnTo>
                  <a:pt x="4213" y="2523"/>
                </a:lnTo>
                <a:lnTo>
                  <a:pt x="4316" y="2475"/>
                </a:lnTo>
                <a:lnTo>
                  <a:pt x="4418" y="2428"/>
                </a:lnTo>
                <a:lnTo>
                  <a:pt x="4520" y="2377"/>
                </a:lnTo>
                <a:lnTo>
                  <a:pt x="4624" y="2327"/>
                </a:lnTo>
                <a:lnTo>
                  <a:pt x="4727" y="2276"/>
                </a:lnTo>
                <a:lnTo>
                  <a:pt x="4829" y="2223"/>
                </a:lnTo>
                <a:lnTo>
                  <a:pt x="4931" y="2171"/>
                </a:lnTo>
                <a:lnTo>
                  <a:pt x="5035" y="2118"/>
                </a:lnTo>
                <a:lnTo>
                  <a:pt x="5138" y="2063"/>
                </a:lnTo>
                <a:lnTo>
                  <a:pt x="5240" y="2009"/>
                </a:lnTo>
                <a:lnTo>
                  <a:pt x="5344" y="1954"/>
                </a:lnTo>
                <a:lnTo>
                  <a:pt x="5446" y="1898"/>
                </a:lnTo>
                <a:lnTo>
                  <a:pt x="5549" y="1841"/>
                </a:lnTo>
                <a:lnTo>
                  <a:pt x="5651" y="1785"/>
                </a:lnTo>
                <a:lnTo>
                  <a:pt x="5755" y="1728"/>
                </a:lnTo>
                <a:lnTo>
                  <a:pt x="5857" y="1670"/>
                </a:lnTo>
                <a:lnTo>
                  <a:pt x="5960" y="1612"/>
                </a:lnTo>
                <a:lnTo>
                  <a:pt x="6062" y="1555"/>
                </a:lnTo>
                <a:lnTo>
                  <a:pt x="6166" y="1497"/>
                </a:lnTo>
                <a:lnTo>
                  <a:pt x="6269" y="1439"/>
                </a:lnTo>
                <a:lnTo>
                  <a:pt x="6371" y="1382"/>
                </a:lnTo>
                <a:lnTo>
                  <a:pt x="6473" y="1324"/>
                </a:lnTo>
                <a:lnTo>
                  <a:pt x="6576" y="1268"/>
                </a:lnTo>
                <a:lnTo>
                  <a:pt x="6680" y="1210"/>
                </a:lnTo>
                <a:lnTo>
                  <a:pt x="6782" y="1154"/>
                </a:lnTo>
                <a:lnTo>
                  <a:pt x="6884" y="1098"/>
                </a:lnTo>
                <a:lnTo>
                  <a:pt x="6987" y="1042"/>
                </a:lnTo>
                <a:lnTo>
                  <a:pt x="7091" y="987"/>
                </a:lnTo>
                <a:lnTo>
                  <a:pt x="7193" y="934"/>
                </a:lnTo>
                <a:lnTo>
                  <a:pt x="7296" y="880"/>
                </a:lnTo>
                <a:lnTo>
                  <a:pt x="7399" y="827"/>
                </a:lnTo>
                <a:lnTo>
                  <a:pt x="7502" y="775"/>
                </a:lnTo>
                <a:lnTo>
                  <a:pt x="7604" y="725"/>
                </a:lnTo>
                <a:lnTo>
                  <a:pt x="7707" y="676"/>
                </a:lnTo>
                <a:lnTo>
                  <a:pt x="7810" y="627"/>
                </a:lnTo>
                <a:lnTo>
                  <a:pt x="7913" y="581"/>
                </a:lnTo>
                <a:lnTo>
                  <a:pt x="8015" y="535"/>
                </a:lnTo>
                <a:lnTo>
                  <a:pt x="8118" y="490"/>
                </a:lnTo>
                <a:lnTo>
                  <a:pt x="8222" y="447"/>
                </a:lnTo>
                <a:lnTo>
                  <a:pt x="8324" y="406"/>
                </a:lnTo>
                <a:lnTo>
                  <a:pt x="8426" y="366"/>
                </a:lnTo>
                <a:lnTo>
                  <a:pt x="8529" y="329"/>
                </a:lnTo>
                <a:lnTo>
                  <a:pt x="8631" y="293"/>
                </a:lnTo>
                <a:lnTo>
                  <a:pt x="8735" y="258"/>
                </a:lnTo>
                <a:lnTo>
                  <a:pt x="8837" y="226"/>
                </a:lnTo>
                <a:lnTo>
                  <a:pt x="8940" y="196"/>
                </a:lnTo>
                <a:lnTo>
                  <a:pt x="9042" y="167"/>
                </a:lnTo>
                <a:lnTo>
                  <a:pt x="9146" y="141"/>
                </a:lnTo>
                <a:lnTo>
                  <a:pt x="9249" y="117"/>
                </a:lnTo>
                <a:lnTo>
                  <a:pt x="9351" y="95"/>
                </a:lnTo>
                <a:lnTo>
                  <a:pt x="9455" y="75"/>
                </a:lnTo>
                <a:lnTo>
                  <a:pt x="9557" y="58"/>
                </a:lnTo>
                <a:lnTo>
                  <a:pt x="9660" y="43"/>
                </a:lnTo>
                <a:lnTo>
                  <a:pt x="9762" y="30"/>
                </a:lnTo>
                <a:lnTo>
                  <a:pt x="9866" y="19"/>
                </a:lnTo>
                <a:lnTo>
                  <a:pt x="9968" y="10"/>
                </a:lnTo>
                <a:lnTo>
                  <a:pt x="10071" y="5"/>
                </a:lnTo>
                <a:lnTo>
                  <a:pt x="10173" y="2"/>
                </a:lnTo>
                <a:lnTo>
                  <a:pt x="10277" y="0"/>
                </a:lnTo>
                <a:lnTo>
                  <a:pt x="10379" y="2"/>
                </a:lnTo>
                <a:lnTo>
                  <a:pt x="10482" y="5"/>
                </a:lnTo>
                <a:lnTo>
                  <a:pt x="10584" y="10"/>
                </a:lnTo>
                <a:lnTo>
                  <a:pt x="10687" y="19"/>
                </a:lnTo>
                <a:lnTo>
                  <a:pt x="10790" y="30"/>
                </a:lnTo>
                <a:lnTo>
                  <a:pt x="10893" y="43"/>
                </a:lnTo>
                <a:lnTo>
                  <a:pt x="10995" y="58"/>
                </a:lnTo>
                <a:lnTo>
                  <a:pt x="11098" y="75"/>
                </a:lnTo>
                <a:lnTo>
                  <a:pt x="11202" y="95"/>
                </a:lnTo>
                <a:lnTo>
                  <a:pt x="11304" y="117"/>
                </a:lnTo>
                <a:lnTo>
                  <a:pt x="11406" y="141"/>
                </a:lnTo>
                <a:lnTo>
                  <a:pt x="11510" y="167"/>
                </a:lnTo>
                <a:lnTo>
                  <a:pt x="11613" y="196"/>
                </a:lnTo>
                <a:lnTo>
                  <a:pt x="11715" y="226"/>
                </a:lnTo>
                <a:lnTo>
                  <a:pt x="11817" y="258"/>
                </a:lnTo>
                <a:lnTo>
                  <a:pt x="11921" y="293"/>
                </a:lnTo>
                <a:lnTo>
                  <a:pt x="12024" y="329"/>
                </a:lnTo>
                <a:lnTo>
                  <a:pt x="12126" y="366"/>
                </a:lnTo>
                <a:lnTo>
                  <a:pt x="12229" y="406"/>
                </a:lnTo>
                <a:lnTo>
                  <a:pt x="12332" y="447"/>
                </a:lnTo>
                <a:lnTo>
                  <a:pt x="12435" y="490"/>
                </a:lnTo>
                <a:lnTo>
                  <a:pt x="12537" y="535"/>
                </a:lnTo>
                <a:lnTo>
                  <a:pt x="12640" y="581"/>
                </a:lnTo>
                <a:lnTo>
                  <a:pt x="12744" y="627"/>
                </a:lnTo>
                <a:lnTo>
                  <a:pt x="12846" y="676"/>
                </a:lnTo>
                <a:lnTo>
                  <a:pt x="12948" y="725"/>
                </a:lnTo>
                <a:lnTo>
                  <a:pt x="13051" y="775"/>
                </a:lnTo>
                <a:lnTo>
                  <a:pt x="13153" y="827"/>
                </a:lnTo>
                <a:lnTo>
                  <a:pt x="13257" y="880"/>
                </a:lnTo>
                <a:lnTo>
                  <a:pt x="13359" y="934"/>
                </a:lnTo>
                <a:lnTo>
                  <a:pt x="13462" y="987"/>
                </a:lnTo>
                <a:lnTo>
                  <a:pt x="13566" y="1042"/>
                </a:lnTo>
                <a:lnTo>
                  <a:pt x="13668" y="1098"/>
                </a:lnTo>
                <a:lnTo>
                  <a:pt x="13770" y="1154"/>
                </a:lnTo>
                <a:lnTo>
                  <a:pt x="13873" y="1210"/>
                </a:lnTo>
                <a:lnTo>
                  <a:pt x="13977" y="1268"/>
                </a:lnTo>
                <a:lnTo>
                  <a:pt x="14079" y="1324"/>
                </a:lnTo>
                <a:lnTo>
                  <a:pt x="14182" y="1382"/>
                </a:lnTo>
                <a:lnTo>
                  <a:pt x="14284" y="1439"/>
                </a:lnTo>
                <a:lnTo>
                  <a:pt x="14386" y="1497"/>
                </a:lnTo>
                <a:lnTo>
                  <a:pt x="14490" y="1555"/>
                </a:lnTo>
                <a:lnTo>
                  <a:pt x="14593" y="1612"/>
                </a:lnTo>
                <a:lnTo>
                  <a:pt x="14695" y="1670"/>
                </a:lnTo>
                <a:lnTo>
                  <a:pt x="14797" y="1728"/>
                </a:lnTo>
                <a:lnTo>
                  <a:pt x="14901" y="1785"/>
                </a:lnTo>
                <a:lnTo>
                  <a:pt x="15004" y="1841"/>
                </a:lnTo>
                <a:lnTo>
                  <a:pt x="15106" y="1898"/>
                </a:lnTo>
                <a:lnTo>
                  <a:pt x="15209" y="1954"/>
                </a:lnTo>
                <a:lnTo>
                  <a:pt x="15312" y="2009"/>
                </a:lnTo>
                <a:lnTo>
                  <a:pt x="15415" y="2063"/>
                </a:lnTo>
                <a:lnTo>
                  <a:pt x="15517" y="2118"/>
                </a:lnTo>
                <a:lnTo>
                  <a:pt x="15621" y="2171"/>
                </a:lnTo>
                <a:lnTo>
                  <a:pt x="15723" y="2223"/>
                </a:lnTo>
                <a:lnTo>
                  <a:pt x="15826" y="2276"/>
                </a:lnTo>
                <a:lnTo>
                  <a:pt x="15928" y="2327"/>
                </a:lnTo>
                <a:lnTo>
                  <a:pt x="16031" y="2377"/>
                </a:lnTo>
                <a:lnTo>
                  <a:pt x="16135" y="2428"/>
                </a:lnTo>
                <a:lnTo>
                  <a:pt x="16237" y="2475"/>
                </a:lnTo>
                <a:lnTo>
                  <a:pt x="16339" y="2523"/>
                </a:lnTo>
                <a:lnTo>
                  <a:pt x="16443" y="2570"/>
                </a:lnTo>
                <a:lnTo>
                  <a:pt x="16546" y="2616"/>
                </a:lnTo>
                <a:lnTo>
                  <a:pt x="16648" y="2661"/>
                </a:lnTo>
                <a:lnTo>
                  <a:pt x="16750" y="2704"/>
                </a:lnTo>
                <a:lnTo>
                  <a:pt x="16854" y="2748"/>
                </a:lnTo>
                <a:lnTo>
                  <a:pt x="16957" y="2789"/>
                </a:lnTo>
                <a:lnTo>
                  <a:pt x="17059" y="2830"/>
                </a:lnTo>
                <a:lnTo>
                  <a:pt x="17162" y="2870"/>
                </a:lnTo>
                <a:lnTo>
                  <a:pt x="17264" y="2909"/>
                </a:lnTo>
                <a:lnTo>
                  <a:pt x="17368" y="2946"/>
                </a:lnTo>
                <a:lnTo>
                  <a:pt x="17470" y="2982"/>
                </a:lnTo>
                <a:lnTo>
                  <a:pt x="17573" y="3018"/>
                </a:lnTo>
                <a:lnTo>
                  <a:pt x="17677" y="3053"/>
                </a:lnTo>
                <a:lnTo>
                  <a:pt x="17779" y="3086"/>
                </a:lnTo>
                <a:lnTo>
                  <a:pt x="17881" y="3118"/>
                </a:lnTo>
                <a:lnTo>
                  <a:pt x="17984" y="3150"/>
                </a:lnTo>
                <a:lnTo>
                  <a:pt x="18086" y="3180"/>
                </a:lnTo>
                <a:lnTo>
                  <a:pt x="18190" y="3209"/>
                </a:lnTo>
                <a:lnTo>
                  <a:pt x="18292" y="3237"/>
                </a:lnTo>
                <a:lnTo>
                  <a:pt x="18395" y="3265"/>
                </a:lnTo>
                <a:lnTo>
                  <a:pt x="18497" y="3291"/>
                </a:lnTo>
                <a:lnTo>
                  <a:pt x="18601" y="3317"/>
                </a:lnTo>
                <a:lnTo>
                  <a:pt x="18703" y="3340"/>
                </a:lnTo>
                <a:lnTo>
                  <a:pt x="18806" y="3364"/>
                </a:lnTo>
                <a:lnTo>
                  <a:pt x="18910" y="3386"/>
                </a:lnTo>
                <a:lnTo>
                  <a:pt x="19012" y="3407"/>
                </a:lnTo>
                <a:lnTo>
                  <a:pt x="19115" y="3429"/>
                </a:lnTo>
                <a:lnTo>
                  <a:pt x="19217" y="3448"/>
                </a:lnTo>
                <a:lnTo>
                  <a:pt x="19319" y="3468"/>
                </a:lnTo>
                <a:lnTo>
                  <a:pt x="19423" y="3485"/>
                </a:lnTo>
                <a:lnTo>
                  <a:pt x="19526" y="3503"/>
                </a:lnTo>
                <a:lnTo>
                  <a:pt x="19628" y="3520"/>
                </a:lnTo>
                <a:lnTo>
                  <a:pt x="19732" y="3536"/>
                </a:lnTo>
                <a:lnTo>
                  <a:pt x="19834" y="3550"/>
                </a:lnTo>
                <a:lnTo>
                  <a:pt x="19937" y="3566"/>
                </a:lnTo>
                <a:lnTo>
                  <a:pt x="20039" y="3579"/>
                </a:lnTo>
                <a:lnTo>
                  <a:pt x="20142" y="3592"/>
                </a:lnTo>
                <a:lnTo>
                  <a:pt x="20245" y="3605"/>
                </a:lnTo>
                <a:lnTo>
                  <a:pt x="20348" y="3616"/>
                </a:lnTo>
                <a:lnTo>
                  <a:pt x="20450" y="3628"/>
                </a:lnTo>
              </a:path>
            </a:pathLst>
          </a:custGeom>
          <a:noFill/>
          <a:ln w="76200" cmpd="sng">
            <a:solidFill>
              <a:srgbClr val="00CC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62"/>
          <p:cNvSpPr>
            <a:spLocks/>
          </p:cNvSpPr>
          <p:nvPr/>
        </p:nvSpPr>
        <p:spPr bwMode="auto">
          <a:xfrm>
            <a:off x="1331913" y="4724400"/>
            <a:ext cx="6264275" cy="1081088"/>
          </a:xfrm>
          <a:custGeom>
            <a:avLst/>
            <a:gdLst>
              <a:gd name="T0" fmla="*/ 307 w 20450"/>
              <a:gd name="T1" fmla="*/ 1850 h 1904"/>
              <a:gd name="T2" fmla="*/ 718 w 20450"/>
              <a:gd name="T3" fmla="*/ 1774 h 1904"/>
              <a:gd name="T4" fmla="*/ 1129 w 20450"/>
              <a:gd name="T5" fmla="*/ 1692 h 1904"/>
              <a:gd name="T6" fmla="*/ 1540 w 20450"/>
              <a:gd name="T7" fmla="*/ 1607 h 1904"/>
              <a:gd name="T8" fmla="*/ 1951 w 20450"/>
              <a:gd name="T9" fmla="*/ 1517 h 1904"/>
              <a:gd name="T10" fmla="*/ 2363 w 20450"/>
              <a:gd name="T11" fmla="*/ 1424 h 1904"/>
              <a:gd name="T12" fmla="*/ 2774 w 20450"/>
              <a:gd name="T13" fmla="*/ 1326 h 1904"/>
              <a:gd name="T14" fmla="*/ 3185 w 20450"/>
              <a:gd name="T15" fmla="*/ 1226 h 1904"/>
              <a:gd name="T16" fmla="*/ 3596 w 20450"/>
              <a:gd name="T17" fmla="*/ 1126 h 1904"/>
              <a:gd name="T18" fmla="*/ 4007 w 20450"/>
              <a:gd name="T19" fmla="*/ 1023 h 1904"/>
              <a:gd name="T20" fmla="*/ 4418 w 20450"/>
              <a:gd name="T21" fmla="*/ 921 h 1904"/>
              <a:gd name="T22" fmla="*/ 4829 w 20450"/>
              <a:gd name="T23" fmla="*/ 819 h 1904"/>
              <a:gd name="T24" fmla="*/ 5240 w 20450"/>
              <a:gd name="T25" fmla="*/ 719 h 1904"/>
              <a:gd name="T26" fmla="*/ 5651 w 20450"/>
              <a:gd name="T27" fmla="*/ 621 h 1904"/>
              <a:gd name="T28" fmla="*/ 6062 w 20450"/>
              <a:gd name="T29" fmla="*/ 528 h 1904"/>
              <a:gd name="T30" fmla="*/ 6473 w 20450"/>
              <a:gd name="T31" fmla="*/ 438 h 1904"/>
              <a:gd name="T32" fmla="*/ 6884 w 20450"/>
              <a:gd name="T33" fmla="*/ 356 h 1904"/>
              <a:gd name="T34" fmla="*/ 7296 w 20450"/>
              <a:gd name="T35" fmla="*/ 280 h 1904"/>
              <a:gd name="T36" fmla="*/ 7707 w 20450"/>
              <a:gd name="T37" fmla="*/ 211 h 1904"/>
              <a:gd name="T38" fmla="*/ 8118 w 20450"/>
              <a:gd name="T39" fmla="*/ 150 h 1904"/>
              <a:gd name="T40" fmla="*/ 8529 w 20450"/>
              <a:gd name="T41" fmla="*/ 100 h 1904"/>
              <a:gd name="T42" fmla="*/ 8940 w 20450"/>
              <a:gd name="T43" fmla="*/ 58 h 1904"/>
              <a:gd name="T44" fmla="*/ 9351 w 20450"/>
              <a:gd name="T45" fmla="*/ 28 h 1904"/>
              <a:gd name="T46" fmla="*/ 9762 w 20450"/>
              <a:gd name="T47" fmla="*/ 9 h 1904"/>
              <a:gd name="T48" fmla="*/ 10173 w 20450"/>
              <a:gd name="T49" fmla="*/ 0 h 1904"/>
              <a:gd name="T50" fmla="*/ 10584 w 20450"/>
              <a:gd name="T51" fmla="*/ 3 h 1904"/>
              <a:gd name="T52" fmla="*/ 10995 w 20450"/>
              <a:gd name="T53" fmla="*/ 16 h 1904"/>
              <a:gd name="T54" fmla="*/ 11406 w 20450"/>
              <a:gd name="T55" fmla="*/ 42 h 1904"/>
              <a:gd name="T56" fmla="*/ 11817 w 20450"/>
              <a:gd name="T57" fmla="*/ 78 h 1904"/>
              <a:gd name="T58" fmla="*/ 12229 w 20450"/>
              <a:gd name="T59" fmla="*/ 124 h 1904"/>
              <a:gd name="T60" fmla="*/ 12640 w 20450"/>
              <a:gd name="T61" fmla="*/ 179 h 1904"/>
              <a:gd name="T62" fmla="*/ 13051 w 20450"/>
              <a:gd name="T63" fmla="*/ 244 h 1904"/>
              <a:gd name="T64" fmla="*/ 13462 w 20450"/>
              <a:gd name="T65" fmla="*/ 317 h 1904"/>
              <a:gd name="T66" fmla="*/ 13873 w 20450"/>
              <a:gd name="T67" fmla="*/ 397 h 1904"/>
              <a:gd name="T68" fmla="*/ 14284 w 20450"/>
              <a:gd name="T69" fmla="*/ 483 h 1904"/>
              <a:gd name="T70" fmla="*/ 14695 w 20450"/>
              <a:gd name="T71" fmla="*/ 574 h 1904"/>
              <a:gd name="T72" fmla="*/ 15106 w 20450"/>
              <a:gd name="T73" fmla="*/ 670 h 1904"/>
              <a:gd name="T74" fmla="*/ 15517 w 20450"/>
              <a:gd name="T75" fmla="*/ 768 h 1904"/>
              <a:gd name="T76" fmla="*/ 15928 w 20450"/>
              <a:gd name="T77" fmla="*/ 871 h 1904"/>
              <a:gd name="T78" fmla="*/ 16339 w 20450"/>
              <a:gd name="T79" fmla="*/ 973 h 1904"/>
              <a:gd name="T80" fmla="*/ 16750 w 20450"/>
              <a:gd name="T81" fmla="*/ 1075 h 1904"/>
              <a:gd name="T82" fmla="*/ 17162 w 20450"/>
              <a:gd name="T83" fmla="*/ 1176 h 1904"/>
              <a:gd name="T84" fmla="*/ 17573 w 20450"/>
              <a:gd name="T85" fmla="*/ 1277 h 1904"/>
              <a:gd name="T86" fmla="*/ 17984 w 20450"/>
              <a:gd name="T87" fmla="*/ 1375 h 1904"/>
              <a:gd name="T88" fmla="*/ 18395 w 20450"/>
              <a:gd name="T89" fmla="*/ 1470 h 1904"/>
              <a:gd name="T90" fmla="*/ 18806 w 20450"/>
              <a:gd name="T91" fmla="*/ 1562 h 1904"/>
              <a:gd name="T92" fmla="*/ 19217 w 20450"/>
              <a:gd name="T93" fmla="*/ 1650 h 1904"/>
              <a:gd name="T94" fmla="*/ 19628 w 20450"/>
              <a:gd name="T95" fmla="*/ 1734 h 1904"/>
              <a:gd name="T96" fmla="*/ 20039 w 20450"/>
              <a:gd name="T97" fmla="*/ 1813 h 1904"/>
              <a:gd name="T98" fmla="*/ 20450 w 20450"/>
              <a:gd name="T99" fmla="*/ 188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50" h="1904">
                <a:moveTo>
                  <a:pt x="0" y="1904"/>
                </a:moveTo>
                <a:lnTo>
                  <a:pt x="102" y="1886"/>
                </a:lnTo>
                <a:lnTo>
                  <a:pt x="205" y="1869"/>
                </a:lnTo>
                <a:lnTo>
                  <a:pt x="307" y="1850"/>
                </a:lnTo>
                <a:lnTo>
                  <a:pt x="410" y="1832"/>
                </a:lnTo>
                <a:lnTo>
                  <a:pt x="513" y="1813"/>
                </a:lnTo>
                <a:lnTo>
                  <a:pt x="616" y="1793"/>
                </a:lnTo>
                <a:lnTo>
                  <a:pt x="718" y="1774"/>
                </a:lnTo>
                <a:lnTo>
                  <a:pt x="821" y="1754"/>
                </a:lnTo>
                <a:lnTo>
                  <a:pt x="924" y="1734"/>
                </a:lnTo>
                <a:lnTo>
                  <a:pt x="1027" y="1713"/>
                </a:lnTo>
                <a:lnTo>
                  <a:pt x="1129" y="1692"/>
                </a:lnTo>
                <a:lnTo>
                  <a:pt x="1233" y="1672"/>
                </a:lnTo>
                <a:lnTo>
                  <a:pt x="1336" y="1650"/>
                </a:lnTo>
                <a:lnTo>
                  <a:pt x="1438" y="1628"/>
                </a:lnTo>
                <a:lnTo>
                  <a:pt x="1540" y="1607"/>
                </a:lnTo>
                <a:lnTo>
                  <a:pt x="1644" y="1585"/>
                </a:lnTo>
                <a:lnTo>
                  <a:pt x="1747" y="1562"/>
                </a:lnTo>
                <a:lnTo>
                  <a:pt x="1849" y="1539"/>
                </a:lnTo>
                <a:lnTo>
                  <a:pt x="1951" y="1517"/>
                </a:lnTo>
                <a:lnTo>
                  <a:pt x="2055" y="1494"/>
                </a:lnTo>
                <a:lnTo>
                  <a:pt x="2158" y="1470"/>
                </a:lnTo>
                <a:lnTo>
                  <a:pt x="2260" y="1447"/>
                </a:lnTo>
                <a:lnTo>
                  <a:pt x="2363" y="1424"/>
                </a:lnTo>
                <a:lnTo>
                  <a:pt x="2465" y="1399"/>
                </a:lnTo>
                <a:lnTo>
                  <a:pt x="2569" y="1375"/>
                </a:lnTo>
                <a:lnTo>
                  <a:pt x="2671" y="1350"/>
                </a:lnTo>
                <a:lnTo>
                  <a:pt x="2774" y="1326"/>
                </a:lnTo>
                <a:lnTo>
                  <a:pt x="2876" y="1301"/>
                </a:lnTo>
                <a:lnTo>
                  <a:pt x="2980" y="1277"/>
                </a:lnTo>
                <a:lnTo>
                  <a:pt x="3082" y="1252"/>
                </a:lnTo>
                <a:lnTo>
                  <a:pt x="3185" y="1226"/>
                </a:lnTo>
                <a:lnTo>
                  <a:pt x="3289" y="1202"/>
                </a:lnTo>
                <a:lnTo>
                  <a:pt x="3391" y="1176"/>
                </a:lnTo>
                <a:lnTo>
                  <a:pt x="3493" y="1152"/>
                </a:lnTo>
                <a:lnTo>
                  <a:pt x="3596" y="1126"/>
                </a:lnTo>
                <a:lnTo>
                  <a:pt x="3700" y="1101"/>
                </a:lnTo>
                <a:lnTo>
                  <a:pt x="3802" y="1075"/>
                </a:lnTo>
                <a:lnTo>
                  <a:pt x="3904" y="1049"/>
                </a:lnTo>
                <a:lnTo>
                  <a:pt x="4007" y="1023"/>
                </a:lnTo>
                <a:lnTo>
                  <a:pt x="4111" y="997"/>
                </a:lnTo>
                <a:lnTo>
                  <a:pt x="4213" y="973"/>
                </a:lnTo>
                <a:lnTo>
                  <a:pt x="4316" y="947"/>
                </a:lnTo>
                <a:lnTo>
                  <a:pt x="4418" y="921"/>
                </a:lnTo>
                <a:lnTo>
                  <a:pt x="4520" y="895"/>
                </a:lnTo>
                <a:lnTo>
                  <a:pt x="4624" y="871"/>
                </a:lnTo>
                <a:lnTo>
                  <a:pt x="4727" y="845"/>
                </a:lnTo>
                <a:lnTo>
                  <a:pt x="4829" y="819"/>
                </a:lnTo>
                <a:lnTo>
                  <a:pt x="4931" y="794"/>
                </a:lnTo>
                <a:lnTo>
                  <a:pt x="5035" y="768"/>
                </a:lnTo>
                <a:lnTo>
                  <a:pt x="5138" y="744"/>
                </a:lnTo>
                <a:lnTo>
                  <a:pt x="5240" y="719"/>
                </a:lnTo>
                <a:lnTo>
                  <a:pt x="5344" y="695"/>
                </a:lnTo>
                <a:lnTo>
                  <a:pt x="5446" y="670"/>
                </a:lnTo>
                <a:lnTo>
                  <a:pt x="5549" y="646"/>
                </a:lnTo>
                <a:lnTo>
                  <a:pt x="5651" y="621"/>
                </a:lnTo>
                <a:lnTo>
                  <a:pt x="5755" y="598"/>
                </a:lnTo>
                <a:lnTo>
                  <a:pt x="5857" y="574"/>
                </a:lnTo>
                <a:lnTo>
                  <a:pt x="5960" y="551"/>
                </a:lnTo>
                <a:lnTo>
                  <a:pt x="6062" y="528"/>
                </a:lnTo>
                <a:lnTo>
                  <a:pt x="6166" y="505"/>
                </a:lnTo>
                <a:lnTo>
                  <a:pt x="6269" y="483"/>
                </a:lnTo>
                <a:lnTo>
                  <a:pt x="6371" y="461"/>
                </a:lnTo>
                <a:lnTo>
                  <a:pt x="6473" y="438"/>
                </a:lnTo>
                <a:lnTo>
                  <a:pt x="6576" y="418"/>
                </a:lnTo>
                <a:lnTo>
                  <a:pt x="6680" y="397"/>
                </a:lnTo>
                <a:lnTo>
                  <a:pt x="6782" y="376"/>
                </a:lnTo>
                <a:lnTo>
                  <a:pt x="6884" y="356"/>
                </a:lnTo>
                <a:lnTo>
                  <a:pt x="6987" y="336"/>
                </a:lnTo>
                <a:lnTo>
                  <a:pt x="7091" y="317"/>
                </a:lnTo>
                <a:lnTo>
                  <a:pt x="7193" y="297"/>
                </a:lnTo>
                <a:lnTo>
                  <a:pt x="7296" y="280"/>
                </a:lnTo>
                <a:lnTo>
                  <a:pt x="7399" y="261"/>
                </a:lnTo>
                <a:lnTo>
                  <a:pt x="7502" y="244"/>
                </a:lnTo>
                <a:lnTo>
                  <a:pt x="7604" y="227"/>
                </a:lnTo>
                <a:lnTo>
                  <a:pt x="7707" y="211"/>
                </a:lnTo>
                <a:lnTo>
                  <a:pt x="7810" y="195"/>
                </a:lnTo>
                <a:lnTo>
                  <a:pt x="7913" y="179"/>
                </a:lnTo>
                <a:lnTo>
                  <a:pt x="8015" y="165"/>
                </a:lnTo>
                <a:lnTo>
                  <a:pt x="8118" y="150"/>
                </a:lnTo>
                <a:lnTo>
                  <a:pt x="8222" y="137"/>
                </a:lnTo>
                <a:lnTo>
                  <a:pt x="8324" y="124"/>
                </a:lnTo>
                <a:lnTo>
                  <a:pt x="8426" y="111"/>
                </a:lnTo>
                <a:lnTo>
                  <a:pt x="8529" y="100"/>
                </a:lnTo>
                <a:lnTo>
                  <a:pt x="8631" y="88"/>
                </a:lnTo>
                <a:lnTo>
                  <a:pt x="8735" y="78"/>
                </a:lnTo>
                <a:lnTo>
                  <a:pt x="8837" y="68"/>
                </a:lnTo>
                <a:lnTo>
                  <a:pt x="8940" y="58"/>
                </a:lnTo>
                <a:lnTo>
                  <a:pt x="9042" y="49"/>
                </a:lnTo>
                <a:lnTo>
                  <a:pt x="9146" y="42"/>
                </a:lnTo>
                <a:lnTo>
                  <a:pt x="9249" y="35"/>
                </a:lnTo>
                <a:lnTo>
                  <a:pt x="9351" y="28"/>
                </a:lnTo>
                <a:lnTo>
                  <a:pt x="9455" y="22"/>
                </a:lnTo>
                <a:lnTo>
                  <a:pt x="9557" y="16"/>
                </a:lnTo>
                <a:lnTo>
                  <a:pt x="9660" y="12"/>
                </a:lnTo>
                <a:lnTo>
                  <a:pt x="9762" y="9"/>
                </a:lnTo>
                <a:lnTo>
                  <a:pt x="9866" y="5"/>
                </a:lnTo>
                <a:lnTo>
                  <a:pt x="9968" y="3"/>
                </a:lnTo>
                <a:lnTo>
                  <a:pt x="10071" y="2"/>
                </a:lnTo>
                <a:lnTo>
                  <a:pt x="10173" y="0"/>
                </a:lnTo>
                <a:lnTo>
                  <a:pt x="10277" y="0"/>
                </a:lnTo>
                <a:lnTo>
                  <a:pt x="10379" y="0"/>
                </a:lnTo>
                <a:lnTo>
                  <a:pt x="10482" y="2"/>
                </a:lnTo>
                <a:lnTo>
                  <a:pt x="10584" y="3"/>
                </a:lnTo>
                <a:lnTo>
                  <a:pt x="10687" y="5"/>
                </a:lnTo>
                <a:lnTo>
                  <a:pt x="10790" y="9"/>
                </a:lnTo>
                <a:lnTo>
                  <a:pt x="10893" y="12"/>
                </a:lnTo>
                <a:lnTo>
                  <a:pt x="10995" y="16"/>
                </a:lnTo>
                <a:lnTo>
                  <a:pt x="11098" y="22"/>
                </a:lnTo>
                <a:lnTo>
                  <a:pt x="11202" y="28"/>
                </a:lnTo>
                <a:lnTo>
                  <a:pt x="11304" y="35"/>
                </a:lnTo>
                <a:lnTo>
                  <a:pt x="11406" y="42"/>
                </a:lnTo>
                <a:lnTo>
                  <a:pt x="11510" y="49"/>
                </a:lnTo>
                <a:lnTo>
                  <a:pt x="11613" y="58"/>
                </a:lnTo>
                <a:lnTo>
                  <a:pt x="11715" y="68"/>
                </a:lnTo>
                <a:lnTo>
                  <a:pt x="11817" y="78"/>
                </a:lnTo>
                <a:lnTo>
                  <a:pt x="11921" y="88"/>
                </a:lnTo>
                <a:lnTo>
                  <a:pt x="12024" y="100"/>
                </a:lnTo>
                <a:lnTo>
                  <a:pt x="12126" y="111"/>
                </a:lnTo>
                <a:lnTo>
                  <a:pt x="12229" y="124"/>
                </a:lnTo>
                <a:lnTo>
                  <a:pt x="12332" y="137"/>
                </a:lnTo>
                <a:lnTo>
                  <a:pt x="12435" y="150"/>
                </a:lnTo>
                <a:lnTo>
                  <a:pt x="12537" y="165"/>
                </a:lnTo>
                <a:lnTo>
                  <a:pt x="12640" y="179"/>
                </a:lnTo>
                <a:lnTo>
                  <a:pt x="12744" y="195"/>
                </a:lnTo>
                <a:lnTo>
                  <a:pt x="12846" y="211"/>
                </a:lnTo>
                <a:lnTo>
                  <a:pt x="12948" y="227"/>
                </a:lnTo>
                <a:lnTo>
                  <a:pt x="13051" y="244"/>
                </a:lnTo>
                <a:lnTo>
                  <a:pt x="13153" y="261"/>
                </a:lnTo>
                <a:lnTo>
                  <a:pt x="13257" y="280"/>
                </a:lnTo>
                <a:lnTo>
                  <a:pt x="13359" y="297"/>
                </a:lnTo>
                <a:lnTo>
                  <a:pt x="13462" y="317"/>
                </a:lnTo>
                <a:lnTo>
                  <a:pt x="13566" y="336"/>
                </a:lnTo>
                <a:lnTo>
                  <a:pt x="13668" y="356"/>
                </a:lnTo>
                <a:lnTo>
                  <a:pt x="13770" y="376"/>
                </a:lnTo>
                <a:lnTo>
                  <a:pt x="13873" y="397"/>
                </a:lnTo>
                <a:lnTo>
                  <a:pt x="13977" y="418"/>
                </a:lnTo>
                <a:lnTo>
                  <a:pt x="14079" y="438"/>
                </a:lnTo>
                <a:lnTo>
                  <a:pt x="14182" y="461"/>
                </a:lnTo>
                <a:lnTo>
                  <a:pt x="14284" y="483"/>
                </a:lnTo>
                <a:lnTo>
                  <a:pt x="14386" y="505"/>
                </a:lnTo>
                <a:lnTo>
                  <a:pt x="14490" y="528"/>
                </a:lnTo>
                <a:lnTo>
                  <a:pt x="14593" y="551"/>
                </a:lnTo>
                <a:lnTo>
                  <a:pt x="14695" y="574"/>
                </a:lnTo>
                <a:lnTo>
                  <a:pt x="14797" y="598"/>
                </a:lnTo>
                <a:lnTo>
                  <a:pt x="14901" y="621"/>
                </a:lnTo>
                <a:lnTo>
                  <a:pt x="15004" y="646"/>
                </a:lnTo>
                <a:lnTo>
                  <a:pt x="15106" y="670"/>
                </a:lnTo>
                <a:lnTo>
                  <a:pt x="15209" y="695"/>
                </a:lnTo>
                <a:lnTo>
                  <a:pt x="15312" y="719"/>
                </a:lnTo>
                <a:lnTo>
                  <a:pt x="15415" y="744"/>
                </a:lnTo>
                <a:lnTo>
                  <a:pt x="15517" y="768"/>
                </a:lnTo>
                <a:lnTo>
                  <a:pt x="15621" y="794"/>
                </a:lnTo>
                <a:lnTo>
                  <a:pt x="15723" y="819"/>
                </a:lnTo>
                <a:lnTo>
                  <a:pt x="15826" y="845"/>
                </a:lnTo>
                <a:lnTo>
                  <a:pt x="15928" y="871"/>
                </a:lnTo>
                <a:lnTo>
                  <a:pt x="16031" y="895"/>
                </a:lnTo>
                <a:lnTo>
                  <a:pt x="16135" y="921"/>
                </a:lnTo>
                <a:lnTo>
                  <a:pt x="16237" y="947"/>
                </a:lnTo>
                <a:lnTo>
                  <a:pt x="16339" y="973"/>
                </a:lnTo>
                <a:lnTo>
                  <a:pt x="16443" y="997"/>
                </a:lnTo>
                <a:lnTo>
                  <a:pt x="16546" y="1023"/>
                </a:lnTo>
                <a:lnTo>
                  <a:pt x="16648" y="1049"/>
                </a:lnTo>
                <a:lnTo>
                  <a:pt x="16750" y="1075"/>
                </a:lnTo>
                <a:lnTo>
                  <a:pt x="16854" y="1101"/>
                </a:lnTo>
                <a:lnTo>
                  <a:pt x="16957" y="1126"/>
                </a:lnTo>
                <a:lnTo>
                  <a:pt x="17059" y="1152"/>
                </a:lnTo>
                <a:lnTo>
                  <a:pt x="17162" y="1176"/>
                </a:lnTo>
                <a:lnTo>
                  <a:pt x="17264" y="1202"/>
                </a:lnTo>
                <a:lnTo>
                  <a:pt x="17368" y="1226"/>
                </a:lnTo>
                <a:lnTo>
                  <a:pt x="17470" y="1252"/>
                </a:lnTo>
                <a:lnTo>
                  <a:pt x="17573" y="1277"/>
                </a:lnTo>
                <a:lnTo>
                  <a:pt x="17677" y="1301"/>
                </a:lnTo>
                <a:lnTo>
                  <a:pt x="17779" y="1326"/>
                </a:lnTo>
                <a:lnTo>
                  <a:pt x="17881" y="1350"/>
                </a:lnTo>
                <a:lnTo>
                  <a:pt x="17984" y="1375"/>
                </a:lnTo>
                <a:lnTo>
                  <a:pt x="18086" y="1399"/>
                </a:lnTo>
                <a:lnTo>
                  <a:pt x="18190" y="1424"/>
                </a:lnTo>
                <a:lnTo>
                  <a:pt x="18292" y="1447"/>
                </a:lnTo>
                <a:lnTo>
                  <a:pt x="18395" y="1470"/>
                </a:lnTo>
                <a:lnTo>
                  <a:pt x="18497" y="1494"/>
                </a:lnTo>
                <a:lnTo>
                  <a:pt x="18601" y="1517"/>
                </a:lnTo>
                <a:lnTo>
                  <a:pt x="18703" y="1539"/>
                </a:lnTo>
                <a:lnTo>
                  <a:pt x="18806" y="1562"/>
                </a:lnTo>
                <a:lnTo>
                  <a:pt x="18910" y="1585"/>
                </a:lnTo>
                <a:lnTo>
                  <a:pt x="19012" y="1607"/>
                </a:lnTo>
                <a:lnTo>
                  <a:pt x="19115" y="1628"/>
                </a:lnTo>
                <a:lnTo>
                  <a:pt x="19217" y="1650"/>
                </a:lnTo>
                <a:lnTo>
                  <a:pt x="19319" y="1672"/>
                </a:lnTo>
                <a:lnTo>
                  <a:pt x="19423" y="1692"/>
                </a:lnTo>
                <a:lnTo>
                  <a:pt x="19526" y="1713"/>
                </a:lnTo>
                <a:lnTo>
                  <a:pt x="19628" y="1734"/>
                </a:lnTo>
                <a:lnTo>
                  <a:pt x="19732" y="1754"/>
                </a:lnTo>
                <a:lnTo>
                  <a:pt x="19834" y="1774"/>
                </a:lnTo>
                <a:lnTo>
                  <a:pt x="19937" y="1793"/>
                </a:lnTo>
                <a:lnTo>
                  <a:pt x="20039" y="1813"/>
                </a:lnTo>
                <a:lnTo>
                  <a:pt x="20142" y="1832"/>
                </a:lnTo>
                <a:lnTo>
                  <a:pt x="20245" y="1850"/>
                </a:lnTo>
                <a:lnTo>
                  <a:pt x="20348" y="1869"/>
                </a:lnTo>
                <a:lnTo>
                  <a:pt x="20450" y="1886"/>
                </a:lnTo>
              </a:path>
            </a:pathLst>
          </a:custGeom>
          <a:noFill/>
          <a:ln w="76200" cmpd="sng">
            <a:solidFill>
              <a:srgbClr val="CC66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900113" y="5859463"/>
            <a:ext cx="7056437" cy="652462"/>
            <a:chOff x="567" y="3691"/>
            <a:chExt cx="4445" cy="411"/>
          </a:xfrm>
        </p:grpSpPr>
        <p:sp>
          <p:nvSpPr>
            <p:cNvPr id="8" name="Line 39"/>
            <p:cNvSpPr>
              <a:spLocks noChangeShapeType="1"/>
            </p:cNvSpPr>
            <p:nvPr/>
          </p:nvSpPr>
          <p:spPr bwMode="auto">
            <a:xfrm>
              <a:off x="724" y="3691"/>
              <a:ext cx="417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721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>
              <a:off x="1244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1768" y="3691"/>
              <a:ext cx="0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290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>
              <a:off x="2814" y="3691"/>
              <a:ext cx="0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>
              <a:off x="3336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>
              <a:off x="3859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>
              <a:off x="4382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>
              <a:off x="4905" y="3691"/>
              <a:ext cx="1" cy="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59"/>
            <p:cNvSpPr>
              <a:spLocks noChangeArrowheads="1"/>
            </p:cNvSpPr>
            <p:nvPr/>
          </p:nvSpPr>
          <p:spPr bwMode="auto">
            <a:xfrm>
              <a:off x="2810" y="3691"/>
              <a:ext cx="0" cy="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60"/>
            <p:cNvSpPr>
              <a:spLocks noChangeArrowheads="1"/>
            </p:cNvSpPr>
            <p:nvPr/>
          </p:nvSpPr>
          <p:spPr bwMode="auto">
            <a:xfrm>
              <a:off x="2810" y="3691"/>
              <a:ext cx="0" cy="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63"/>
            <p:cNvSpPr txBox="1">
              <a:spLocks noChangeArrowheads="1"/>
            </p:cNvSpPr>
            <p:nvPr/>
          </p:nvSpPr>
          <p:spPr bwMode="auto">
            <a:xfrm>
              <a:off x="567" y="3836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  <p:sp>
          <p:nvSpPr>
            <p:cNvPr id="21" name="Text Box 64"/>
            <p:cNvSpPr txBox="1">
              <a:spLocks noChangeArrowheads="1"/>
            </p:cNvSpPr>
            <p:nvPr/>
          </p:nvSpPr>
          <p:spPr bwMode="auto">
            <a:xfrm>
              <a:off x="1099" y="3836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40</a:t>
              </a:r>
            </a:p>
          </p:txBody>
        </p:sp>
        <p:sp>
          <p:nvSpPr>
            <p:cNvPr id="22" name="Text Box 65"/>
            <p:cNvSpPr txBox="1">
              <a:spLocks noChangeArrowheads="1"/>
            </p:cNvSpPr>
            <p:nvPr/>
          </p:nvSpPr>
          <p:spPr bwMode="auto">
            <a:xfrm>
              <a:off x="1598" y="3836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45</a:t>
              </a:r>
            </a:p>
          </p:txBody>
        </p:sp>
        <p:sp>
          <p:nvSpPr>
            <p:cNvPr id="23" name="Text Box 66"/>
            <p:cNvSpPr txBox="1">
              <a:spLocks noChangeArrowheads="1"/>
            </p:cNvSpPr>
            <p:nvPr/>
          </p:nvSpPr>
          <p:spPr bwMode="auto">
            <a:xfrm>
              <a:off x="2142" y="3836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4" name="Text Box 67"/>
            <p:cNvSpPr txBox="1">
              <a:spLocks noChangeArrowheads="1"/>
            </p:cNvSpPr>
            <p:nvPr/>
          </p:nvSpPr>
          <p:spPr bwMode="auto">
            <a:xfrm>
              <a:off x="2687" y="3836"/>
              <a:ext cx="290" cy="2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55</a:t>
              </a:r>
            </a:p>
          </p:txBody>
        </p:sp>
        <p:sp>
          <p:nvSpPr>
            <p:cNvPr id="25" name="Text Box 68"/>
            <p:cNvSpPr txBox="1">
              <a:spLocks noChangeArrowheads="1"/>
            </p:cNvSpPr>
            <p:nvPr/>
          </p:nvSpPr>
          <p:spPr bwMode="auto">
            <a:xfrm>
              <a:off x="3186" y="3824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60</a:t>
              </a: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3685" y="3824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65</a:t>
              </a:r>
            </a:p>
          </p:txBody>
        </p:sp>
        <p:sp>
          <p:nvSpPr>
            <p:cNvPr id="27" name="Text Box 70"/>
            <p:cNvSpPr txBox="1">
              <a:spLocks noChangeArrowheads="1"/>
            </p:cNvSpPr>
            <p:nvPr/>
          </p:nvSpPr>
          <p:spPr bwMode="auto">
            <a:xfrm>
              <a:off x="4229" y="3824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70</a:t>
              </a:r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4728" y="3824"/>
              <a:ext cx="284" cy="2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1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75</a:t>
              </a:r>
            </a:p>
          </p:txBody>
        </p:sp>
        <p:sp>
          <p:nvSpPr>
            <p:cNvPr id="29" name="Line 75"/>
            <p:cNvSpPr>
              <a:spLocks noChangeShapeType="1"/>
            </p:cNvSpPr>
            <p:nvPr/>
          </p:nvSpPr>
          <p:spPr bwMode="auto">
            <a:xfrm flipH="1">
              <a:off x="2835" y="3702"/>
              <a:ext cx="0" cy="13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4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DAĞILIM GRAFİĞİ</a:t>
            </a:r>
            <a:endParaRPr lang="tr-TR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Dağılım ortalamaya göre simetriktir</a:t>
            </a:r>
          </a:p>
          <a:p>
            <a:r>
              <a:rPr lang="tr-TR" dirty="0"/>
              <a:t>Alanın % 50’si ortalamadan geçen dikey çizginin sağına, % 50’si soluna düşer.</a:t>
            </a:r>
          </a:p>
          <a:p>
            <a:r>
              <a:rPr lang="tr-TR" dirty="0"/>
              <a:t>Eğri altında kalan  toplam alan </a:t>
            </a:r>
            <a:r>
              <a:rPr lang="tr-TR" b="1" dirty="0"/>
              <a:t>bir birim karedir.</a:t>
            </a:r>
          </a:p>
          <a:p>
            <a:r>
              <a:rPr lang="tr-TR" dirty="0"/>
              <a:t>Aritmetik ortalama, ortanca ve tepe değeri birbirine eşittir. </a:t>
            </a:r>
          </a:p>
          <a:p>
            <a:endParaRPr lang="tr-TR" dirty="0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23792" y="2563172"/>
            <a:ext cx="3852664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9777"/>
              </p:ext>
            </p:extLst>
          </p:nvPr>
        </p:nvGraphicFramePr>
        <p:xfrm>
          <a:off x="6529913" y="4058105"/>
          <a:ext cx="432048" cy="44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Denklem" r:id="rId3" imgW="152280" imgH="164880" progId="Equation.3">
                  <p:embed/>
                </p:oleObj>
              </mc:Choice>
              <mc:Fallback>
                <p:oleObj name="Denklem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913" y="4058105"/>
                        <a:ext cx="432048" cy="443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6753260" y="2563172"/>
            <a:ext cx="0" cy="1494933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2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/>
          <a:lstStyle/>
          <a:p>
            <a:r>
              <a:rPr lang="tr-TR" dirty="0"/>
              <a:t>NORMAL </a:t>
            </a:r>
            <a:r>
              <a:rPr lang="tr-TR" dirty="0" smtClean="0"/>
              <a:t>DAĞILIM…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29208" y="1456184"/>
            <a:ext cx="8075240" cy="1828800"/>
          </a:xfrm>
        </p:spPr>
        <p:txBody>
          <a:bodyPr>
            <a:normAutofit/>
          </a:bodyPr>
          <a:lstStyle/>
          <a:p>
            <a:r>
              <a:rPr lang="tr-TR" dirty="0" smtClean="0"/>
              <a:t>Ortalaması </a:t>
            </a:r>
            <a:r>
              <a:rPr lang="el-GR" dirty="0"/>
              <a:t>μ </a:t>
            </a:r>
            <a:r>
              <a:rPr lang="tr-TR" dirty="0"/>
              <a:t>ve </a:t>
            </a:r>
            <a:r>
              <a:rPr lang="tr-TR" dirty="0" err="1"/>
              <a:t>varyansı</a:t>
            </a:r>
            <a:r>
              <a:rPr lang="tr-TR" dirty="0"/>
              <a:t> </a:t>
            </a:r>
            <a:r>
              <a:rPr lang="el-GR" dirty="0"/>
              <a:t>σ</a:t>
            </a:r>
            <a:r>
              <a:rPr lang="el-GR" baseline="30000" dirty="0"/>
              <a:t>2</a:t>
            </a:r>
            <a:r>
              <a:rPr lang="el-GR" dirty="0"/>
              <a:t> </a:t>
            </a:r>
            <a:r>
              <a:rPr lang="tr-TR" dirty="0"/>
              <a:t>olan normal dağılıma sahip bir x rastgele </a:t>
            </a:r>
            <a:r>
              <a:rPr lang="tr-TR" dirty="0" smtClean="0"/>
              <a:t>değişkeni </a:t>
            </a:r>
            <a:r>
              <a:rPr lang="tr-TR" dirty="0"/>
              <a:t>için olasılıklar </a:t>
            </a:r>
            <a:r>
              <a:rPr lang="tr-TR" dirty="0" smtClean="0"/>
              <a:t>aşağıdaki </a:t>
            </a:r>
            <a:r>
              <a:rPr lang="tr-TR" dirty="0"/>
              <a:t>gibidir: </a:t>
            </a:r>
          </a:p>
          <a:p>
            <a:pPr marL="0" indent="0">
              <a:buNone/>
            </a:pPr>
            <a:r>
              <a:rPr lang="tr-TR" dirty="0" smtClean="0"/>
              <a:t>      (</a:t>
            </a:r>
            <a:r>
              <a:rPr lang="el-GR" dirty="0"/>
              <a:t>μ - σ) </a:t>
            </a:r>
            <a:r>
              <a:rPr lang="tr-TR" dirty="0"/>
              <a:t>ile (</a:t>
            </a:r>
            <a:r>
              <a:rPr lang="el-GR" dirty="0"/>
              <a:t>μ + σ) </a:t>
            </a:r>
            <a:r>
              <a:rPr lang="tr-TR" dirty="0"/>
              <a:t>arasında olma olasılığı 0,68 </a:t>
            </a:r>
          </a:p>
          <a:p>
            <a:endParaRPr lang="tr-TR" dirty="0"/>
          </a:p>
        </p:txBody>
      </p:sp>
      <p:grpSp>
        <p:nvGrpSpPr>
          <p:cNvPr id="2" name="Grup 1"/>
          <p:cNvGrpSpPr/>
          <p:nvPr/>
        </p:nvGrpSpPr>
        <p:grpSpPr>
          <a:xfrm>
            <a:off x="1137671" y="3528671"/>
            <a:ext cx="6530671" cy="3068979"/>
            <a:chOff x="1137671" y="3240639"/>
            <a:chExt cx="6530671" cy="3068979"/>
          </a:xfrm>
        </p:grpSpPr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1137671" y="3240639"/>
              <a:ext cx="6530671" cy="2047527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solidFill>
              <a:schemeClr val="accent1"/>
            </a:solidFill>
            <a:ln w="5715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3678408" y="3833556"/>
              <a:ext cx="0" cy="1439862"/>
            </a:xfrm>
            <a:prstGeom prst="line">
              <a:avLst/>
            </a:pr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5162812" y="3818536"/>
              <a:ext cx="0" cy="1439862"/>
            </a:xfrm>
            <a:prstGeom prst="line">
              <a:avLst/>
            </a:pr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3790691" y="4300160"/>
              <a:ext cx="1357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%68,26</a:t>
              </a:r>
              <a:endParaRPr lang="tr-TR" sz="2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Metin kutusu 21"/>
                <p:cNvSpPr txBox="1"/>
                <p:nvPr/>
              </p:nvSpPr>
              <p:spPr>
                <a:xfrm>
                  <a:off x="3319856" y="5288166"/>
                  <a:ext cx="797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tr-T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2" name="Metin kutusu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9856" y="5288166"/>
                  <a:ext cx="79765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Metin kutusu 22"/>
                <p:cNvSpPr txBox="1"/>
                <p:nvPr/>
              </p:nvSpPr>
              <p:spPr>
                <a:xfrm>
                  <a:off x="4860031" y="5302479"/>
                  <a:ext cx="797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tr-T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3" name="Metin kutusu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1" y="5302479"/>
                  <a:ext cx="79765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" name="Nesne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4489413"/>
                    </p:ext>
                  </p:extLst>
                </p:nvPr>
              </p:nvGraphicFramePr>
              <p:xfrm>
                <a:off x="2373313" y="5833368"/>
                <a:ext cx="4059237" cy="476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25" name="Denklem" r:id="rId5" imgW="1892160" imgH="203040" progId="Equation.3">
                        <p:embed/>
                      </p:oleObj>
                    </mc:Choice>
                    <mc:Fallback>
                      <p:oleObj name="Denklem" r:id="rId5" imgW="1892160" imgH="2030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373313" y="5833368"/>
                              <a:ext cx="4059237" cy="4762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" name="Nesne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4489413"/>
                    </p:ext>
                  </p:extLst>
                </p:nvPr>
              </p:nvGraphicFramePr>
              <p:xfrm>
                <a:off x="2373313" y="5833368"/>
                <a:ext cx="4059237" cy="476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95" name="Denklem" r:id="rId7" imgW="1892160" imgH="203040" progId="Equation.3">
                        <p:embed/>
                      </p:oleObj>
                    </mc:Choice>
                    <mc:Fallback>
                      <p:oleObj name="Denklem" r:id="rId7" imgW="1892160" imgH="2030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373313" y="5833368"/>
                              <a:ext cx="4059237" cy="4762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Metin kutusu 11"/>
                <p:cNvSpPr txBox="1"/>
                <p:nvPr/>
              </p:nvSpPr>
              <p:spPr>
                <a:xfrm>
                  <a:off x="4262365" y="5183982"/>
                  <a:ext cx="4651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12" name="Metin kutusu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365" y="5183982"/>
                  <a:ext cx="465191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79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/>
          <a:lstStyle/>
          <a:p>
            <a:r>
              <a:rPr lang="tr-TR" dirty="0"/>
              <a:t>NORMAL </a:t>
            </a:r>
            <a:r>
              <a:rPr lang="tr-TR" dirty="0" smtClean="0"/>
              <a:t>DAĞILIM….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075240" cy="1468760"/>
          </a:xfrm>
        </p:spPr>
        <p:txBody>
          <a:bodyPr>
            <a:normAutofit/>
          </a:bodyPr>
          <a:lstStyle/>
          <a:p>
            <a:r>
              <a:rPr lang="tr-TR" dirty="0"/>
              <a:t>Ortalaması </a:t>
            </a:r>
            <a:r>
              <a:rPr lang="el-GR" dirty="0"/>
              <a:t>μ </a:t>
            </a:r>
            <a:r>
              <a:rPr lang="tr-TR" dirty="0"/>
              <a:t>ve </a:t>
            </a:r>
            <a:r>
              <a:rPr lang="tr-TR" dirty="0" err="1"/>
              <a:t>varyansı</a:t>
            </a:r>
            <a:r>
              <a:rPr lang="tr-TR" dirty="0"/>
              <a:t> </a:t>
            </a:r>
            <a:r>
              <a:rPr lang="el-GR" dirty="0"/>
              <a:t>σ</a:t>
            </a:r>
            <a:r>
              <a:rPr lang="el-GR" baseline="30000" dirty="0"/>
              <a:t>2</a:t>
            </a:r>
            <a:r>
              <a:rPr lang="el-GR" dirty="0"/>
              <a:t> </a:t>
            </a:r>
            <a:r>
              <a:rPr lang="tr-TR" dirty="0"/>
              <a:t>olan normal dağılıma sahip bir x rastgele değişkeni için olasılıklar aşağıdaki gibidir: 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dirty="0"/>
              <a:t>(</a:t>
            </a:r>
            <a:r>
              <a:rPr lang="el-GR" dirty="0"/>
              <a:t>μ - </a:t>
            </a:r>
            <a:r>
              <a:rPr lang="tr-TR" dirty="0"/>
              <a:t>2</a:t>
            </a:r>
            <a:r>
              <a:rPr lang="el-GR" dirty="0" smtClean="0"/>
              <a:t>σ</a:t>
            </a:r>
            <a:r>
              <a:rPr lang="el-GR" dirty="0"/>
              <a:t>) </a:t>
            </a:r>
            <a:r>
              <a:rPr lang="tr-TR" dirty="0"/>
              <a:t>ile (</a:t>
            </a:r>
            <a:r>
              <a:rPr lang="el-GR" dirty="0"/>
              <a:t>μ + </a:t>
            </a:r>
            <a:r>
              <a:rPr lang="tr-TR" dirty="0"/>
              <a:t>2</a:t>
            </a:r>
            <a:r>
              <a:rPr lang="el-GR" dirty="0" smtClean="0"/>
              <a:t>σ</a:t>
            </a:r>
            <a:r>
              <a:rPr lang="el-GR" dirty="0"/>
              <a:t>) </a:t>
            </a:r>
            <a:r>
              <a:rPr lang="tr-TR" dirty="0"/>
              <a:t>arasında olma olasılığı </a:t>
            </a:r>
            <a:r>
              <a:rPr lang="tr-TR" dirty="0" smtClean="0"/>
              <a:t>0,95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13" name="Freeform 34"/>
          <p:cNvSpPr>
            <a:spLocks/>
          </p:cNvSpPr>
          <p:nvPr/>
        </p:nvSpPr>
        <p:spPr bwMode="auto">
          <a:xfrm>
            <a:off x="1137671" y="3240639"/>
            <a:ext cx="6530671" cy="2047527"/>
          </a:xfrm>
          <a:custGeom>
            <a:avLst/>
            <a:gdLst>
              <a:gd name="T0" fmla="*/ 269 w 17885"/>
              <a:gd name="T1" fmla="*/ 9053 h 9062"/>
              <a:gd name="T2" fmla="*/ 628 w 17885"/>
              <a:gd name="T3" fmla="*/ 9036 h 9062"/>
              <a:gd name="T4" fmla="*/ 987 w 17885"/>
              <a:gd name="T5" fmla="*/ 9011 h 9062"/>
              <a:gd name="T6" fmla="*/ 1348 w 17885"/>
              <a:gd name="T7" fmla="*/ 8972 h 9062"/>
              <a:gd name="T8" fmla="*/ 1707 w 17885"/>
              <a:gd name="T9" fmla="*/ 8918 h 9062"/>
              <a:gd name="T10" fmla="*/ 2067 w 17885"/>
              <a:gd name="T11" fmla="*/ 8842 h 9062"/>
              <a:gd name="T12" fmla="*/ 2426 w 17885"/>
              <a:gd name="T13" fmla="*/ 8734 h 9062"/>
              <a:gd name="T14" fmla="*/ 2786 w 17885"/>
              <a:gd name="T15" fmla="*/ 8589 h 9062"/>
              <a:gd name="T16" fmla="*/ 3145 w 17885"/>
              <a:gd name="T17" fmla="*/ 8399 h 9062"/>
              <a:gd name="T18" fmla="*/ 3504 w 17885"/>
              <a:gd name="T19" fmla="*/ 8152 h 9062"/>
              <a:gd name="T20" fmla="*/ 3864 w 17885"/>
              <a:gd name="T21" fmla="*/ 7840 h 9062"/>
              <a:gd name="T22" fmla="*/ 4223 w 17885"/>
              <a:gd name="T23" fmla="*/ 7456 h 9062"/>
              <a:gd name="T24" fmla="*/ 4583 w 17885"/>
              <a:gd name="T25" fmla="*/ 6995 h 9062"/>
              <a:gd name="T26" fmla="*/ 4942 w 17885"/>
              <a:gd name="T27" fmla="*/ 6454 h 9062"/>
              <a:gd name="T28" fmla="*/ 5301 w 17885"/>
              <a:gd name="T29" fmla="*/ 5838 h 9062"/>
              <a:gd name="T30" fmla="*/ 5662 w 17885"/>
              <a:gd name="T31" fmla="*/ 5155 h 9062"/>
              <a:gd name="T32" fmla="*/ 6021 w 17885"/>
              <a:gd name="T33" fmla="*/ 4420 h 9062"/>
              <a:gd name="T34" fmla="*/ 6381 w 17885"/>
              <a:gd name="T35" fmla="*/ 3655 h 9062"/>
              <a:gd name="T36" fmla="*/ 6740 w 17885"/>
              <a:gd name="T37" fmla="*/ 2888 h 9062"/>
              <a:gd name="T38" fmla="*/ 7100 w 17885"/>
              <a:gd name="T39" fmla="*/ 2149 h 9062"/>
              <a:gd name="T40" fmla="*/ 7459 w 17885"/>
              <a:gd name="T41" fmla="*/ 1472 h 9062"/>
              <a:gd name="T42" fmla="*/ 7818 w 17885"/>
              <a:gd name="T43" fmla="*/ 893 h 9062"/>
              <a:gd name="T44" fmla="*/ 8178 w 17885"/>
              <a:gd name="T45" fmla="*/ 438 h 9062"/>
              <a:gd name="T46" fmla="*/ 8537 w 17885"/>
              <a:gd name="T47" fmla="*/ 137 h 9062"/>
              <a:gd name="T48" fmla="*/ 8898 w 17885"/>
              <a:gd name="T49" fmla="*/ 5 h 9062"/>
              <a:gd name="T50" fmla="*/ 9256 w 17885"/>
              <a:gd name="T51" fmla="*/ 49 h 9062"/>
              <a:gd name="T52" fmla="*/ 9615 w 17885"/>
              <a:gd name="T53" fmla="*/ 268 h 9062"/>
              <a:gd name="T54" fmla="*/ 9976 w 17885"/>
              <a:gd name="T55" fmla="*/ 648 h 9062"/>
              <a:gd name="T56" fmla="*/ 10335 w 17885"/>
              <a:gd name="T57" fmla="*/ 1168 h 9062"/>
              <a:gd name="T58" fmla="*/ 10695 w 17885"/>
              <a:gd name="T59" fmla="*/ 1801 h 9062"/>
              <a:gd name="T60" fmla="*/ 11054 w 17885"/>
              <a:gd name="T61" fmla="*/ 2513 h 9062"/>
              <a:gd name="T62" fmla="*/ 11414 w 17885"/>
              <a:gd name="T63" fmla="*/ 3270 h 9062"/>
              <a:gd name="T64" fmla="*/ 11773 w 17885"/>
              <a:gd name="T65" fmla="*/ 4040 h 9062"/>
              <a:gd name="T66" fmla="*/ 12132 w 17885"/>
              <a:gd name="T67" fmla="*/ 4793 h 9062"/>
              <a:gd name="T68" fmla="*/ 12492 w 17885"/>
              <a:gd name="T69" fmla="*/ 5504 h 9062"/>
              <a:gd name="T70" fmla="*/ 12851 w 17885"/>
              <a:gd name="T71" fmla="*/ 6155 h 9062"/>
              <a:gd name="T72" fmla="*/ 13212 w 17885"/>
              <a:gd name="T73" fmla="*/ 6734 h 9062"/>
              <a:gd name="T74" fmla="*/ 13571 w 17885"/>
              <a:gd name="T75" fmla="*/ 7236 h 9062"/>
              <a:gd name="T76" fmla="*/ 13931 w 17885"/>
              <a:gd name="T77" fmla="*/ 7658 h 9062"/>
              <a:gd name="T78" fmla="*/ 14290 w 17885"/>
              <a:gd name="T79" fmla="*/ 8005 h 9062"/>
              <a:gd name="T80" fmla="*/ 14649 w 17885"/>
              <a:gd name="T81" fmla="*/ 8283 h 9062"/>
              <a:gd name="T82" fmla="*/ 15009 w 17885"/>
              <a:gd name="T83" fmla="*/ 8501 h 9062"/>
              <a:gd name="T84" fmla="*/ 15368 w 17885"/>
              <a:gd name="T85" fmla="*/ 8667 h 9062"/>
              <a:gd name="T86" fmla="*/ 15728 w 17885"/>
              <a:gd name="T87" fmla="*/ 8793 h 9062"/>
              <a:gd name="T88" fmla="*/ 16087 w 17885"/>
              <a:gd name="T89" fmla="*/ 8883 h 9062"/>
              <a:gd name="T90" fmla="*/ 16446 w 17885"/>
              <a:gd name="T91" fmla="*/ 8948 h 9062"/>
              <a:gd name="T92" fmla="*/ 16806 w 17885"/>
              <a:gd name="T93" fmla="*/ 8993 h 9062"/>
              <a:gd name="T94" fmla="*/ 17165 w 17885"/>
              <a:gd name="T95" fmla="*/ 9024 h 9062"/>
              <a:gd name="T96" fmla="*/ 17526 w 17885"/>
              <a:gd name="T97" fmla="*/ 9046 h 9062"/>
              <a:gd name="T98" fmla="*/ 17885 w 17885"/>
              <a:gd name="T99" fmla="*/ 9059 h 9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885" h="9062">
                <a:moveTo>
                  <a:pt x="0" y="9062"/>
                </a:moveTo>
                <a:lnTo>
                  <a:pt x="89" y="9059"/>
                </a:lnTo>
                <a:lnTo>
                  <a:pt x="179" y="9057"/>
                </a:lnTo>
                <a:lnTo>
                  <a:pt x="269" y="9053"/>
                </a:lnTo>
                <a:lnTo>
                  <a:pt x="359" y="9050"/>
                </a:lnTo>
                <a:lnTo>
                  <a:pt x="448" y="9046"/>
                </a:lnTo>
                <a:lnTo>
                  <a:pt x="539" y="9041"/>
                </a:lnTo>
                <a:lnTo>
                  <a:pt x="628" y="9036"/>
                </a:lnTo>
                <a:lnTo>
                  <a:pt x="718" y="9031"/>
                </a:lnTo>
                <a:lnTo>
                  <a:pt x="809" y="9024"/>
                </a:lnTo>
                <a:lnTo>
                  <a:pt x="898" y="9018"/>
                </a:lnTo>
                <a:lnTo>
                  <a:pt x="987" y="9011"/>
                </a:lnTo>
                <a:lnTo>
                  <a:pt x="1078" y="9002"/>
                </a:lnTo>
                <a:lnTo>
                  <a:pt x="1167" y="8993"/>
                </a:lnTo>
                <a:lnTo>
                  <a:pt x="1257" y="8984"/>
                </a:lnTo>
                <a:lnTo>
                  <a:pt x="1348" y="8972"/>
                </a:lnTo>
                <a:lnTo>
                  <a:pt x="1437" y="8961"/>
                </a:lnTo>
                <a:lnTo>
                  <a:pt x="1528" y="8948"/>
                </a:lnTo>
                <a:lnTo>
                  <a:pt x="1617" y="8934"/>
                </a:lnTo>
                <a:lnTo>
                  <a:pt x="1707" y="8918"/>
                </a:lnTo>
                <a:lnTo>
                  <a:pt x="1797" y="8901"/>
                </a:lnTo>
                <a:lnTo>
                  <a:pt x="1887" y="8883"/>
                </a:lnTo>
                <a:lnTo>
                  <a:pt x="1976" y="8862"/>
                </a:lnTo>
                <a:lnTo>
                  <a:pt x="2067" y="8842"/>
                </a:lnTo>
                <a:lnTo>
                  <a:pt x="2156" y="8817"/>
                </a:lnTo>
                <a:lnTo>
                  <a:pt x="2246" y="8793"/>
                </a:lnTo>
                <a:lnTo>
                  <a:pt x="2336" y="8764"/>
                </a:lnTo>
                <a:lnTo>
                  <a:pt x="2426" y="8734"/>
                </a:lnTo>
                <a:lnTo>
                  <a:pt x="2515" y="8702"/>
                </a:lnTo>
                <a:lnTo>
                  <a:pt x="2606" y="8667"/>
                </a:lnTo>
                <a:lnTo>
                  <a:pt x="2695" y="8630"/>
                </a:lnTo>
                <a:lnTo>
                  <a:pt x="2786" y="8589"/>
                </a:lnTo>
                <a:lnTo>
                  <a:pt x="2875" y="8547"/>
                </a:lnTo>
                <a:lnTo>
                  <a:pt x="2965" y="8501"/>
                </a:lnTo>
                <a:lnTo>
                  <a:pt x="3056" y="8451"/>
                </a:lnTo>
                <a:lnTo>
                  <a:pt x="3145" y="8399"/>
                </a:lnTo>
                <a:lnTo>
                  <a:pt x="3234" y="8342"/>
                </a:lnTo>
                <a:lnTo>
                  <a:pt x="3325" y="8283"/>
                </a:lnTo>
                <a:lnTo>
                  <a:pt x="3415" y="8219"/>
                </a:lnTo>
                <a:lnTo>
                  <a:pt x="3504" y="8152"/>
                </a:lnTo>
                <a:lnTo>
                  <a:pt x="3595" y="8081"/>
                </a:lnTo>
                <a:lnTo>
                  <a:pt x="3684" y="8005"/>
                </a:lnTo>
                <a:lnTo>
                  <a:pt x="3774" y="7924"/>
                </a:lnTo>
                <a:lnTo>
                  <a:pt x="3864" y="7840"/>
                </a:lnTo>
                <a:lnTo>
                  <a:pt x="3954" y="7751"/>
                </a:lnTo>
                <a:lnTo>
                  <a:pt x="4043" y="7658"/>
                </a:lnTo>
                <a:lnTo>
                  <a:pt x="4134" y="7559"/>
                </a:lnTo>
                <a:lnTo>
                  <a:pt x="4223" y="7456"/>
                </a:lnTo>
                <a:lnTo>
                  <a:pt x="4314" y="7348"/>
                </a:lnTo>
                <a:lnTo>
                  <a:pt x="4403" y="7236"/>
                </a:lnTo>
                <a:lnTo>
                  <a:pt x="4493" y="7118"/>
                </a:lnTo>
                <a:lnTo>
                  <a:pt x="4583" y="6995"/>
                </a:lnTo>
                <a:lnTo>
                  <a:pt x="4673" y="6867"/>
                </a:lnTo>
                <a:lnTo>
                  <a:pt x="4762" y="6734"/>
                </a:lnTo>
                <a:lnTo>
                  <a:pt x="4853" y="6597"/>
                </a:lnTo>
                <a:lnTo>
                  <a:pt x="4942" y="6454"/>
                </a:lnTo>
                <a:lnTo>
                  <a:pt x="5032" y="6307"/>
                </a:lnTo>
                <a:lnTo>
                  <a:pt x="5123" y="6155"/>
                </a:lnTo>
                <a:lnTo>
                  <a:pt x="5212" y="5999"/>
                </a:lnTo>
                <a:lnTo>
                  <a:pt x="5301" y="5838"/>
                </a:lnTo>
                <a:lnTo>
                  <a:pt x="5392" y="5673"/>
                </a:lnTo>
                <a:lnTo>
                  <a:pt x="5482" y="5504"/>
                </a:lnTo>
                <a:lnTo>
                  <a:pt x="5572" y="5331"/>
                </a:lnTo>
                <a:lnTo>
                  <a:pt x="5662" y="5155"/>
                </a:lnTo>
                <a:lnTo>
                  <a:pt x="5751" y="4975"/>
                </a:lnTo>
                <a:lnTo>
                  <a:pt x="5842" y="4793"/>
                </a:lnTo>
                <a:lnTo>
                  <a:pt x="5931" y="4608"/>
                </a:lnTo>
                <a:lnTo>
                  <a:pt x="6021" y="4420"/>
                </a:lnTo>
                <a:lnTo>
                  <a:pt x="6111" y="4231"/>
                </a:lnTo>
                <a:lnTo>
                  <a:pt x="6201" y="4040"/>
                </a:lnTo>
                <a:lnTo>
                  <a:pt x="6290" y="3848"/>
                </a:lnTo>
                <a:lnTo>
                  <a:pt x="6381" y="3655"/>
                </a:lnTo>
                <a:lnTo>
                  <a:pt x="6470" y="3462"/>
                </a:lnTo>
                <a:lnTo>
                  <a:pt x="6560" y="3270"/>
                </a:lnTo>
                <a:lnTo>
                  <a:pt x="6650" y="3078"/>
                </a:lnTo>
                <a:lnTo>
                  <a:pt x="6740" y="2888"/>
                </a:lnTo>
                <a:lnTo>
                  <a:pt x="6829" y="2699"/>
                </a:lnTo>
                <a:lnTo>
                  <a:pt x="6920" y="2513"/>
                </a:lnTo>
                <a:lnTo>
                  <a:pt x="7009" y="2329"/>
                </a:lnTo>
                <a:lnTo>
                  <a:pt x="7100" y="2149"/>
                </a:lnTo>
                <a:lnTo>
                  <a:pt x="7190" y="1973"/>
                </a:lnTo>
                <a:lnTo>
                  <a:pt x="7279" y="1801"/>
                </a:lnTo>
                <a:lnTo>
                  <a:pt x="7370" y="1634"/>
                </a:lnTo>
                <a:lnTo>
                  <a:pt x="7459" y="1472"/>
                </a:lnTo>
                <a:lnTo>
                  <a:pt x="7548" y="1317"/>
                </a:lnTo>
                <a:lnTo>
                  <a:pt x="7639" y="1168"/>
                </a:lnTo>
                <a:lnTo>
                  <a:pt x="7729" y="1027"/>
                </a:lnTo>
                <a:lnTo>
                  <a:pt x="7818" y="893"/>
                </a:lnTo>
                <a:lnTo>
                  <a:pt x="7909" y="766"/>
                </a:lnTo>
                <a:lnTo>
                  <a:pt x="7998" y="648"/>
                </a:lnTo>
                <a:lnTo>
                  <a:pt x="8088" y="539"/>
                </a:lnTo>
                <a:lnTo>
                  <a:pt x="8178" y="438"/>
                </a:lnTo>
                <a:lnTo>
                  <a:pt x="8268" y="348"/>
                </a:lnTo>
                <a:lnTo>
                  <a:pt x="8358" y="268"/>
                </a:lnTo>
                <a:lnTo>
                  <a:pt x="8448" y="198"/>
                </a:lnTo>
                <a:lnTo>
                  <a:pt x="8537" y="137"/>
                </a:lnTo>
                <a:lnTo>
                  <a:pt x="8628" y="88"/>
                </a:lnTo>
                <a:lnTo>
                  <a:pt x="8717" y="49"/>
                </a:lnTo>
                <a:lnTo>
                  <a:pt x="8807" y="22"/>
                </a:lnTo>
                <a:lnTo>
                  <a:pt x="8898" y="5"/>
                </a:lnTo>
                <a:lnTo>
                  <a:pt x="8987" y="0"/>
                </a:lnTo>
                <a:lnTo>
                  <a:pt x="9076" y="5"/>
                </a:lnTo>
                <a:lnTo>
                  <a:pt x="9167" y="22"/>
                </a:lnTo>
                <a:lnTo>
                  <a:pt x="9256" y="49"/>
                </a:lnTo>
                <a:lnTo>
                  <a:pt x="9346" y="88"/>
                </a:lnTo>
                <a:lnTo>
                  <a:pt x="9437" y="137"/>
                </a:lnTo>
                <a:lnTo>
                  <a:pt x="9526" y="198"/>
                </a:lnTo>
                <a:lnTo>
                  <a:pt x="9615" y="268"/>
                </a:lnTo>
                <a:lnTo>
                  <a:pt x="9706" y="348"/>
                </a:lnTo>
                <a:lnTo>
                  <a:pt x="9796" y="438"/>
                </a:lnTo>
                <a:lnTo>
                  <a:pt x="9886" y="539"/>
                </a:lnTo>
                <a:lnTo>
                  <a:pt x="9976" y="648"/>
                </a:lnTo>
                <a:lnTo>
                  <a:pt x="10065" y="766"/>
                </a:lnTo>
                <a:lnTo>
                  <a:pt x="10156" y="893"/>
                </a:lnTo>
                <a:lnTo>
                  <a:pt x="10245" y="1027"/>
                </a:lnTo>
                <a:lnTo>
                  <a:pt x="10335" y="1168"/>
                </a:lnTo>
                <a:lnTo>
                  <a:pt x="10425" y="1317"/>
                </a:lnTo>
                <a:lnTo>
                  <a:pt x="10515" y="1472"/>
                </a:lnTo>
                <a:lnTo>
                  <a:pt x="10604" y="1634"/>
                </a:lnTo>
                <a:lnTo>
                  <a:pt x="10695" y="1801"/>
                </a:lnTo>
                <a:lnTo>
                  <a:pt x="10784" y="1973"/>
                </a:lnTo>
                <a:lnTo>
                  <a:pt x="10874" y="2149"/>
                </a:lnTo>
                <a:lnTo>
                  <a:pt x="10964" y="2329"/>
                </a:lnTo>
                <a:lnTo>
                  <a:pt x="11054" y="2513"/>
                </a:lnTo>
                <a:lnTo>
                  <a:pt x="11145" y="2699"/>
                </a:lnTo>
                <a:lnTo>
                  <a:pt x="11234" y="2888"/>
                </a:lnTo>
                <a:lnTo>
                  <a:pt x="11323" y="3078"/>
                </a:lnTo>
                <a:lnTo>
                  <a:pt x="11414" y="3270"/>
                </a:lnTo>
                <a:lnTo>
                  <a:pt x="11504" y="3462"/>
                </a:lnTo>
                <a:lnTo>
                  <a:pt x="11593" y="3655"/>
                </a:lnTo>
                <a:lnTo>
                  <a:pt x="11684" y="3848"/>
                </a:lnTo>
                <a:lnTo>
                  <a:pt x="11773" y="4040"/>
                </a:lnTo>
                <a:lnTo>
                  <a:pt x="11863" y="4231"/>
                </a:lnTo>
                <a:lnTo>
                  <a:pt x="11953" y="4420"/>
                </a:lnTo>
                <a:lnTo>
                  <a:pt x="12043" y="4608"/>
                </a:lnTo>
                <a:lnTo>
                  <a:pt x="12132" y="4793"/>
                </a:lnTo>
                <a:lnTo>
                  <a:pt x="12223" y="4975"/>
                </a:lnTo>
                <a:lnTo>
                  <a:pt x="12312" y="5155"/>
                </a:lnTo>
                <a:lnTo>
                  <a:pt x="12402" y="5331"/>
                </a:lnTo>
                <a:lnTo>
                  <a:pt x="12492" y="5504"/>
                </a:lnTo>
                <a:lnTo>
                  <a:pt x="12582" y="5673"/>
                </a:lnTo>
                <a:lnTo>
                  <a:pt x="12672" y="5838"/>
                </a:lnTo>
                <a:lnTo>
                  <a:pt x="12762" y="5999"/>
                </a:lnTo>
                <a:lnTo>
                  <a:pt x="12851" y="6155"/>
                </a:lnTo>
                <a:lnTo>
                  <a:pt x="12942" y="6307"/>
                </a:lnTo>
                <a:lnTo>
                  <a:pt x="13031" y="6454"/>
                </a:lnTo>
                <a:lnTo>
                  <a:pt x="13121" y="6597"/>
                </a:lnTo>
                <a:lnTo>
                  <a:pt x="13212" y="6734"/>
                </a:lnTo>
                <a:lnTo>
                  <a:pt x="13301" y="6867"/>
                </a:lnTo>
                <a:lnTo>
                  <a:pt x="13390" y="6995"/>
                </a:lnTo>
                <a:lnTo>
                  <a:pt x="13481" y="7118"/>
                </a:lnTo>
                <a:lnTo>
                  <a:pt x="13571" y="7236"/>
                </a:lnTo>
                <a:lnTo>
                  <a:pt x="13660" y="7348"/>
                </a:lnTo>
                <a:lnTo>
                  <a:pt x="13751" y="7456"/>
                </a:lnTo>
                <a:lnTo>
                  <a:pt x="13840" y="7559"/>
                </a:lnTo>
                <a:lnTo>
                  <a:pt x="13931" y="7658"/>
                </a:lnTo>
                <a:lnTo>
                  <a:pt x="14020" y="7751"/>
                </a:lnTo>
                <a:lnTo>
                  <a:pt x="14110" y="7840"/>
                </a:lnTo>
                <a:lnTo>
                  <a:pt x="14200" y="7924"/>
                </a:lnTo>
                <a:lnTo>
                  <a:pt x="14290" y="8005"/>
                </a:lnTo>
                <a:lnTo>
                  <a:pt x="14379" y="8081"/>
                </a:lnTo>
                <a:lnTo>
                  <a:pt x="14470" y="8152"/>
                </a:lnTo>
                <a:lnTo>
                  <a:pt x="14559" y="8219"/>
                </a:lnTo>
                <a:lnTo>
                  <a:pt x="14649" y="8283"/>
                </a:lnTo>
                <a:lnTo>
                  <a:pt x="14739" y="8342"/>
                </a:lnTo>
                <a:lnTo>
                  <a:pt x="14829" y="8399"/>
                </a:lnTo>
                <a:lnTo>
                  <a:pt x="14918" y="8451"/>
                </a:lnTo>
                <a:lnTo>
                  <a:pt x="15009" y="8501"/>
                </a:lnTo>
                <a:lnTo>
                  <a:pt x="15098" y="8547"/>
                </a:lnTo>
                <a:lnTo>
                  <a:pt x="15188" y="8589"/>
                </a:lnTo>
                <a:lnTo>
                  <a:pt x="15279" y="8630"/>
                </a:lnTo>
                <a:lnTo>
                  <a:pt x="15368" y="8667"/>
                </a:lnTo>
                <a:lnTo>
                  <a:pt x="15459" y="8702"/>
                </a:lnTo>
                <a:lnTo>
                  <a:pt x="15548" y="8734"/>
                </a:lnTo>
                <a:lnTo>
                  <a:pt x="15637" y="8764"/>
                </a:lnTo>
                <a:lnTo>
                  <a:pt x="15728" y="8793"/>
                </a:lnTo>
                <a:lnTo>
                  <a:pt x="15818" y="8817"/>
                </a:lnTo>
                <a:lnTo>
                  <a:pt x="15907" y="8842"/>
                </a:lnTo>
                <a:lnTo>
                  <a:pt x="15998" y="8862"/>
                </a:lnTo>
                <a:lnTo>
                  <a:pt x="16087" y="8883"/>
                </a:lnTo>
                <a:lnTo>
                  <a:pt x="16177" y="8901"/>
                </a:lnTo>
                <a:lnTo>
                  <a:pt x="16267" y="8918"/>
                </a:lnTo>
                <a:lnTo>
                  <a:pt x="16357" y="8934"/>
                </a:lnTo>
                <a:lnTo>
                  <a:pt x="16446" y="8948"/>
                </a:lnTo>
                <a:lnTo>
                  <a:pt x="16537" y="8961"/>
                </a:lnTo>
                <a:lnTo>
                  <a:pt x="16626" y="8972"/>
                </a:lnTo>
                <a:lnTo>
                  <a:pt x="16717" y="8984"/>
                </a:lnTo>
                <a:lnTo>
                  <a:pt x="16806" y="8993"/>
                </a:lnTo>
                <a:lnTo>
                  <a:pt x="16896" y="9002"/>
                </a:lnTo>
                <a:lnTo>
                  <a:pt x="16986" y="9011"/>
                </a:lnTo>
                <a:lnTo>
                  <a:pt x="17076" y="9018"/>
                </a:lnTo>
                <a:lnTo>
                  <a:pt x="17165" y="9024"/>
                </a:lnTo>
                <a:lnTo>
                  <a:pt x="17256" y="9031"/>
                </a:lnTo>
                <a:lnTo>
                  <a:pt x="17345" y="9036"/>
                </a:lnTo>
                <a:lnTo>
                  <a:pt x="17435" y="9041"/>
                </a:lnTo>
                <a:lnTo>
                  <a:pt x="17526" y="9046"/>
                </a:lnTo>
                <a:lnTo>
                  <a:pt x="17615" y="9050"/>
                </a:lnTo>
                <a:lnTo>
                  <a:pt x="17704" y="9053"/>
                </a:lnTo>
                <a:lnTo>
                  <a:pt x="17795" y="9057"/>
                </a:lnTo>
                <a:lnTo>
                  <a:pt x="17885" y="9059"/>
                </a:lnTo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896764" y="4761824"/>
            <a:ext cx="0" cy="511593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>
            <a:off x="5929708" y="4761825"/>
            <a:ext cx="0" cy="496572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923928" y="4300160"/>
            <a:ext cx="123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%95,44</a:t>
            </a:r>
            <a:endParaRPr lang="tr-TR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2455505" y="5288166"/>
                <a:ext cx="964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tr-TR" b="0" i="1" smtClean="0">
                          <a:latin typeface="Cambria Math"/>
                          <a:ea typeface="Cambria Math"/>
                        </a:rPr>
                        <m:t>−2 </m:t>
                      </m:r>
                      <m:r>
                        <a:rPr lang="tr-TR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505" y="5288166"/>
                <a:ext cx="96436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>
                <a:off x="5495088" y="5302479"/>
                <a:ext cx="913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tr-TR" b="0" i="1" smtClean="0"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tr-TR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88" y="5302479"/>
                <a:ext cx="91307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Nesne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85192"/>
              </p:ext>
            </p:extLst>
          </p:nvPr>
        </p:nvGraphicFramePr>
        <p:xfrm>
          <a:off x="2211388" y="5834063"/>
          <a:ext cx="43846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Denklem" r:id="rId5" imgW="2044440" imgH="203040" progId="Equation.3">
                  <p:embed/>
                </p:oleObj>
              </mc:Choice>
              <mc:Fallback>
                <p:oleObj name="Denklem" r:id="rId5" imgW="20444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1388" y="5834063"/>
                        <a:ext cx="43846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Metin kutusu 30"/>
              <p:cNvSpPr txBox="1"/>
              <p:nvPr/>
            </p:nvSpPr>
            <p:spPr>
              <a:xfrm>
                <a:off x="4262365" y="5183982"/>
                <a:ext cx="465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31" name="Metin kutusu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65" y="5183982"/>
                <a:ext cx="46519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7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53752"/>
            <a:ext cx="7467600" cy="1143000"/>
          </a:xfrm>
        </p:spPr>
        <p:txBody>
          <a:bodyPr/>
          <a:lstStyle/>
          <a:p>
            <a:r>
              <a:rPr lang="tr-TR" dirty="0"/>
              <a:t>NORMAL DAĞILIM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57200" y="1528192"/>
            <a:ext cx="8075240" cy="1468760"/>
          </a:xfrm>
        </p:spPr>
        <p:txBody>
          <a:bodyPr>
            <a:normAutofit/>
          </a:bodyPr>
          <a:lstStyle/>
          <a:p>
            <a:r>
              <a:rPr lang="tr-TR" dirty="0"/>
              <a:t>Ortalaması </a:t>
            </a:r>
            <a:r>
              <a:rPr lang="el-GR" dirty="0"/>
              <a:t>μ </a:t>
            </a:r>
            <a:r>
              <a:rPr lang="tr-TR" dirty="0"/>
              <a:t>ve </a:t>
            </a:r>
            <a:r>
              <a:rPr lang="tr-TR" dirty="0" err="1"/>
              <a:t>varyansı</a:t>
            </a:r>
            <a:r>
              <a:rPr lang="tr-TR" dirty="0"/>
              <a:t> </a:t>
            </a:r>
            <a:r>
              <a:rPr lang="el-GR" dirty="0"/>
              <a:t>σ</a:t>
            </a:r>
            <a:r>
              <a:rPr lang="el-GR" baseline="30000" dirty="0"/>
              <a:t>2</a:t>
            </a:r>
            <a:r>
              <a:rPr lang="el-GR" dirty="0"/>
              <a:t> </a:t>
            </a:r>
            <a:r>
              <a:rPr lang="tr-TR" dirty="0"/>
              <a:t>olan normal dağılıma sahip bir x rastgele değişkeni için olasılıklar aşağıdaki gibidir: </a:t>
            </a:r>
          </a:p>
          <a:p>
            <a:pPr marL="0" indent="0">
              <a:buNone/>
            </a:pPr>
            <a:r>
              <a:rPr lang="tr-TR" dirty="0" smtClean="0"/>
              <a:t>    (</a:t>
            </a:r>
            <a:r>
              <a:rPr lang="el-GR" dirty="0"/>
              <a:t>μ - </a:t>
            </a:r>
            <a:r>
              <a:rPr lang="tr-TR" dirty="0"/>
              <a:t>3</a:t>
            </a:r>
            <a:r>
              <a:rPr lang="el-GR" dirty="0" smtClean="0"/>
              <a:t>σ</a:t>
            </a:r>
            <a:r>
              <a:rPr lang="el-GR" dirty="0"/>
              <a:t>) </a:t>
            </a:r>
            <a:r>
              <a:rPr lang="tr-TR" dirty="0"/>
              <a:t>ile (</a:t>
            </a:r>
            <a:r>
              <a:rPr lang="el-GR" dirty="0"/>
              <a:t>μ + </a:t>
            </a:r>
            <a:r>
              <a:rPr lang="tr-TR" dirty="0"/>
              <a:t>3</a:t>
            </a:r>
            <a:r>
              <a:rPr lang="el-GR" dirty="0" smtClean="0"/>
              <a:t>σ</a:t>
            </a:r>
            <a:r>
              <a:rPr lang="el-GR" dirty="0"/>
              <a:t>) </a:t>
            </a:r>
            <a:r>
              <a:rPr lang="tr-TR" dirty="0"/>
              <a:t>arasında olma olasılığı 0,99 </a:t>
            </a:r>
          </a:p>
          <a:p>
            <a:endParaRPr lang="tr-TR" dirty="0"/>
          </a:p>
        </p:txBody>
      </p:sp>
      <p:sp>
        <p:nvSpPr>
          <p:cNvPr id="13" name="Freeform 34"/>
          <p:cNvSpPr>
            <a:spLocks/>
          </p:cNvSpPr>
          <p:nvPr/>
        </p:nvSpPr>
        <p:spPr bwMode="auto">
          <a:xfrm>
            <a:off x="1137671" y="3240639"/>
            <a:ext cx="6530671" cy="2047527"/>
          </a:xfrm>
          <a:custGeom>
            <a:avLst/>
            <a:gdLst>
              <a:gd name="T0" fmla="*/ 269 w 17885"/>
              <a:gd name="T1" fmla="*/ 9053 h 9062"/>
              <a:gd name="T2" fmla="*/ 628 w 17885"/>
              <a:gd name="T3" fmla="*/ 9036 h 9062"/>
              <a:gd name="T4" fmla="*/ 987 w 17885"/>
              <a:gd name="T5" fmla="*/ 9011 h 9062"/>
              <a:gd name="T6" fmla="*/ 1348 w 17885"/>
              <a:gd name="T7" fmla="*/ 8972 h 9062"/>
              <a:gd name="T8" fmla="*/ 1707 w 17885"/>
              <a:gd name="T9" fmla="*/ 8918 h 9062"/>
              <a:gd name="T10" fmla="*/ 2067 w 17885"/>
              <a:gd name="T11" fmla="*/ 8842 h 9062"/>
              <a:gd name="T12" fmla="*/ 2426 w 17885"/>
              <a:gd name="T13" fmla="*/ 8734 h 9062"/>
              <a:gd name="T14" fmla="*/ 2786 w 17885"/>
              <a:gd name="T15" fmla="*/ 8589 h 9062"/>
              <a:gd name="T16" fmla="*/ 3145 w 17885"/>
              <a:gd name="T17" fmla="*/ 8399 h 9062"/>
              <a:gd name="T18" fmla="*/ 3504 w 17885"/>
              <a:gd name="T19" fmla="*/ 8152 h 9062"/>
              <a:gd name="T20" fmla="*/ 3864 w 17885"/>
              <a:gd name="T21" fmla="*/ 7840 h 9062"/>
              <a:gd name="T22" fmla="*/ 4223 w 17885"/>
              <a:gd name="T23" fmla="*/ 7456 h 9062"/>
              <a:gd name="T24" fmla="*/ 4583 w 17885"/>
              <a:gd name="T25" fmla="*/ 6995 h 9062"/>
              <a:gd name="T26" fmla="*/ 4942 w 17885"/>
              <a:gd name="T27" fmla="*/ 6454 h 9062"/>
              <a:gd name="T28" fmla="*/ 5301 w 17885"/>
              <a:gd name="T29" fmla="*/ 5838 h 9062"/>
              <a:gd name="T30" fmla="*/ 5662 w 17885"/>
              <a:gd name="T31" fmla="*/ 5155 h 9062"/>
              <a:gd name="T32" fmla="*/ 6021 w 17885"/>
              <a:gd name="T33" fmla="*/ 4420 h 9062"/>
              <a:gd name="T34" fmla="*/ 6381 w 17885"/>
              <a:gd name="T35" fmla="*/ 3655 h 9062"/>
              <a:gd name="T36" fmla="*/ 6740 w 17885"/>
              <a:gd name="T37" fmla="*/ 2888 h 9062"/>
              <a:gd name="T38" fmla="*/ 7100 w 17885"/>
              <a:gd name="T39" fmla="*/ 2149 h 9062"/>
              <a:gd name="T40" fmla="*/ 7459 w 17885"/>
              <a:gd name="T41" fmla="*/ 1472 h 9062"/>
              <a:gd name="T42" fmla="*/ 7818 w 17885"/>
              <a:gd name="T43" fmla="*/ 893 h 9062"/>
              <a:gd name="T44" fmla="*/ 8178 w 17885"/>
              <a:gd name="T45" fmla="*/ 438 h 9062"/>
              <a:gd name="T46" fmla="*/ 8537 w 17885"/>
              <a:gd name="T47" fmla="*/ 137 h 9062"/>
              <a:gd name="T48" fmla="*/ 8898 w 17885"/>
              <a:gd name="T49" fmla="*/ 5 h 9062"/>
              <a:gd name="T50" fmla="*/ 9256 w 17885"/>
              <a:gd name="T51" fmla="*/ 49 h 9062"/>
              <a:gd name="T52" fmla="*/ 9615 w 17885"/>
              <a:gd name="T53" fmla="*/ 268 h 9062"/>
              <a:gd name="T54" fmla="*/ 9976 w 17885"/>
              <a:gd name="T55" fmla="*/ 648 h 9062"/>
              <a:gd name="T56" fmla="*/ 10335 w 17885"/>
              <a:gd name="T57" fmla="*/ 1168 h 9062"/>
              <a:gd name="T58" fmla="*/ 10695 w 17885"/>
              <a:gd name="T59" fmla="*/ 1801 h 9062"/>
              <a:gd name="T60" fmla="*/ 11054 w 17885"/>
              <a:gd name="T61" fmla="*/ 2513 h 9062"/>
              <a:gd name="T62" fmla="*/ 11414 w 17885"/>
              <a:gd name="T63" fmla="*/ 3270 h 9062"/>
              <a:gd name="T64" fmla="*/ 11773 w 17885"/>
              <a:gd name="T65" fmla="*/ 4040 h 9062"/>
              <a:gd name="T66" fmla="*/ 12132 w 17885"/>
              <a:gd name="T67" fmla="*/ 4793 h 9062"/>
              <a:gd name="T68" fmla="*/ 12492 w 17885"/>
              <a:gd name="T69" fmla="*/ 5504 h 9062"/>
              <a:gd name="T70" fmla="*/ 12851 w 17885"/>
              <a:gd name="T71" fmla="*/ 6155 h 9062"/>
              <a:gd name="T72" fmla="*/ 13212 w 17885"/>
              <a:gd name="T73" fmla="*/ 6734 h 9062"/>
              <a:gd name="T74" fmla="*/ 13571 w 17885"/>
              <a:gd name="T75" fmla="*/ 7236 h 9062"/>
              <a:gd name="T76" fmla="*/ 13931 w 17885"/>
              <a:gd name="T77" fmla="*/ 7658 h 9062"/>
              <a:gd name="T78" fmla="*/ 14290 w 17885"/>
              <a:gd name="T79" fmla="*/ 8005 h 9062"/>
              <a:gd name="T80" fmla="*/ 14649 w 17885"/>
              <a:gd name="T81" fmla="*/ 8283 h 9062"/>
              <a:gd name="T82" fmla="*/ 15009 w 17885"/>
              <a:gd name="T83" fmla="*/ 8501 h 9062"/>
              <a:gd name="T84" fmla="*/ 15368 w 17885"/>
              <a:gd name="T85" fmla="*/ 8667 h 9062"/>
              <a:gd name="T86" fmla="*/ 15728 w 17885"/>
              <a:gd name="T87" fmla="*/ 8793 h 9062"/>
              <a:gd name="T88" fmla="*/ 16087 w 17885"/>
              <a:gd name="T89" fmla="*/ 8883 h 9062"/>
              <a:gd name="T90" fmla="*/ 16446 w 17885"/>
              <a:gd name="T91" fmla="*/ 8948 h 9062"/>
              <a:gd name="T92" fmla="*/ 16806 w 17885"/>
              <a:gd name="T93" fmla="*/ 8993 h 9062"/>
              <a:gd name="T94" fmla="*/ 17165 w 17885"/>
              <a:gd name="T95" fmla="*/ 9024 h 9062"/>
              <a:gd name="T96" fmla="*/ 17526 w 17885"/>
              <a:gd name="T97" fmla="*/ 9046 h 9062"/>
              <a:gd name="T98" fmla="*/ 17885 w 17885"/>
              <a:gd name="T99" fmla="*/ 9059 h 9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885" h="9062">
                <a:moveTo>
                  <a:pt x="0" y="9062"/>
                </a:moveTo>
                <a:lnTo>
                  <a:pt x="89" y="9059"/>
                </a:lnTo>
                <a:lnTo>
                  <a:pt x="179" y="9057"/>
                </a:lnTo>
                <a:lnTo>
                  <a:pt x="269" y="9053"/>
                </a:lnTo>
                <a:lnTo>
                  <a:pt x="359" y="9050"/>
                </a:lnTo>
                <a:lnTo>
                  <a:pt x="448" y="9046"/>
                </a:lnTo>
                <a:lnTo>
                  <a:pt x="539" y="9041"/>
                </a:lnTo>
                <a:lnTo>
                  <a:pt x="628" y="9036"/>
                </a:lnTo>
                <a:lnTo>
                  <a:pt x="718" y="9031"/>
                </a:lnTo>
                <a:lnTo>
                  <a:pt x="809" y="9024"/>
                </a:lnTo>
                <a:lnTo>
                  <a:pt x="898" y="9018"/>
                </a:lnTo>
                <a:lnTo>
                  <a:pt x="987" y="9011"/>
                </a:lnTo>
                <a:lnTo>
                  <a:pt x="1078" y="9002"/>
                </a:lnTo>
                <a:lnTo>
                  <a:pt x="1167" y="8993"/>
                </a:lnTo>
                <a:lnTo>
                  <a:pt x="1257" y="8984"/>
                </a:lnTo>
                <a:lnTo>
                  <a:pt x="1348" y="8972"/>
                </a:lnTo>
                <a:lnTo>
                  <a:pt x="1437" y="8961"/>
                </a:lnTo>
                <a:lnTo>
                  <a:pt x="1528" y="8948"/>
                </a:lnTo>
                <a:lnTo>
                  <a:pt x="1617" y="8934"/>
                </a:lnTo>
                <a:lnTo>
                  <a:pt x="1707" y="8918"/>
                </a:lnTo>
                <a:lnTo>
                  <a:pt x="1797" y="8901"/>
                </a:lnTo>
                <a:lnTo>
                  <a:pt x="1887" y="8883"/>
                </a:lnTo>
                <a:lnTo>
                  <a:pt x="1976" y="8862"/>
                </a:lnTo>
                <a:lnTo>
                  <a:pt x="2067" y="8842"/>
                </a:lnTo>
                <a:lnTo>
                  <a:pt x="2156" y="8817"/>
                </a:lnTo>
                <a:lnTo>
                  <a:pt x="2246" y="8793"/>
                </a:lnTo>
                <a:lnTo>
                  <a:pt x="2336" y="8764"/>
                </a:lnTo>
                <a:lnTo>
                  <a:pt x="2426" y="8734"/>
                </a:lnTo>
                <a:lnTo>
                  <a:pt x="2515" y="8702"/>
                </a:lnTo>
                <a:lnTo>
                  <a:pt x="2606" y="8667"/>
                </a:lnTo>
                <a:lnTo>
                  <a:pt x="2695" y="8630"/>
                </a:lnTo>
                <a:lnTo>
                  <a:pt x="2786" y="8589"/>
                </a:lnTo>
                <a:lnTo>
                  <a:pt x="2875" y="8547"/>
                </a:lnTo>
                <a:lnTo>
                  <a:pt x="2965" y="8501"/>
                </a:lnTo>
                <a:lnTo>
                  <a:pt x="3056" y="8451"/>
                </a:lnTo>
                <a:lnTo>
                  <a:pt x="3145" y="8399"/>
                </a:lnTo>
                <a:lnTo>
                  <a:pt x="3234" y="8342"/>
                </a:lnTo>
                <a:lnTo>
                  <a:pt x="3325" y="8283"/>
                </a:lnTo>
                <a:lnTo>
                  <a:pt x="3415" y="8219"/>
                </a:lnTo>
                <a:lnTo>
                  <a:pt x="3504" y="8152"/>
                </a:lnTo>
                <a:lnTo>
                  <a:pt x="3595" y="8081"/>
                </a:lnTo>
                <a:lnTo>
                  <a:pt x="3684" y="8005"/>
                </a:lnTo>
                <a:lnTo>
                  <a:pt x="3774" y="7924"/>
                </a:lnTo>
                <a:lnTo>
                  <a:pt x="3864" y="7840"/>
                </a:lnTo>
                <a:lnTo>
                  <a:pt x="3954" y="7751"/>
                </a:lnTo>
                <a:lnTo>
                  <a:pt x="4043" y="7658"/>
                </a:lnTo>
                <a:lnTo>
                  <a:pt x="4134" y="7559"/>
                </a:lnTo>
                <a:lnTo>
                  <a:pt x="4223" y="7456"/>
                </a:lnTo>
                <a:lnTo>
                  <a:pt x="4314" y="7348"/>
                </a:lnTo>
                <a:lnTo>
                  <a:pt x="4403" y="7236"/>
                </a:lnTo>
                <a:lnTo>
                  <a:pt x="4493" y="7118"/>
                </a:lnTo>
                <a:lnTo>
                  <a:pt x="4583" y="6995"/>
                </a:lnTo>
                <a:lnTo>
                  <a:pt x="4673" y="6867"/>
                </a:lnTo>
                <a:lnTo>
                  <a:pt x="4762" y="6734"/>
                </a:lnTo>
                <a:lnTo>
                  <a:pt x="4853" y="6597"/>
                </a:lnTo>
                <a:lnTo>
                  <a:pt x="4942" y="6454"/>
                </a:lnTo>
                <a:lnTo>
                  <a:pt x="5032" y="6307"/>
                </a:lnTo>
                <a:lnTo>
                  <a:pt x="5123" y="6155"/>
                </a:lnTo>
                <a:lnTo>
                  <a:pt x="5212" y="5999"/>
                </a:lnTo>
                <a:lnTo>
                  <a:pt x="5301" y="5838"/>
                </a:lnTo>
                <a:lnTo>
                  <a:pt x="5392" y="5673"/>
                </a:lnTo>
                <a:lnTo>
                  <a:pt x="5482" y="5504"/>
                </a:lnTo>
                <a:lnTo>
                  <a:pt x="5572" y="5331"/>
                </a:lnTo>
                <a:lnTo>
                  <a:pt x="5662" y="5155"/>
                </a:lnTo>
                <a:lnTo>
                  <a:pt x="5751" y="4975"/>
                </a:lnTo>
                <a:lnTo>
                  <a:pt x="5842" y="4793"/>
                </a:lnTo>
                <a:lnTo>
                  <a:pt x="5931" y="4608"/>
                </a:lnTo>
                <a:lnTo>
                  <a:pt x="6021" y="4420"/>
                </a:lnTo>
                <a:lnTo>
                  <a:pt x="6111" y="4231"/>
                </a:lnTo>
                <a:lnTo>
                  <a:pt x="6201" y="4040"/>
                </a:lnTo>
                <a:lnTo>
                  <a:pt x="6290" y="3848"/>
                </a:lnTo>
                <a:lnTo>
                  <a:pt x="6381" y="3655"/>
                </a:lnTo>
                <a:lnTo>
                  <a:pt x="6470" y="3462"/>
                </a:lnTo>
                <a:lnTo>
                  <a:pt x="6560" y="3270"/>
                </a:lnTo>
                <a:lnTo>
                  <a:pt x="6650" y="3078"/>
                </a:lnTo>
                <a:lnTo>
                  <a:pt x="6740" y="2888"/>
                </a:lnTo>
                <a:lnTo>
                  <a:pt x="6829" y="2699"/>
                </a:lnTo>
                <a:lnTo>
                  <a:pt x="6920" y="2513"/>
                </a:lnTo>
                <a:lnTo>
                  <a:pt x="7009" y="2329"/>
                </a:lnTo>
                <a:lnTo>
                  <a:pt x="7100" y="2149"/>
                </a:lnTo>
                <a:lnTo>
                  <a:pt x="7190" y="1973"/>
                </a:lnTo>
                <a:lnTo>
                  <a:pt x="7279" y="1801"/>
                </a:lnTo>
                <a:lnTo>
                  <a:pt x="7370" y="1634"/>
                </a:lnTo>
                <a:lnTo>
                  <a:pt x="7459" y="1472"/>
                </a:lnTo>
                <a:lnTo>
                  <a:pt x="7548" y="1317"/>
                </a:lnTo>
                <a:lnTo>
                  <a:pt x="7639" y="1168"/>
                </a:lnTo>
                <a:lnTo>
                  <a:pt x="7729" y="1027"/>
                </a:lnTo>
                <a:lnTo>
                  <a:pt x="7818" y="893"/>
                </a:lnTo>
                <a:lnTo>
                  <a:pt x="7909" y="766"/>
                </a:lnTo>
                <a:lnTo>
                  <a:pt x="7998" y="648"/>
                </a:lnTo>
                <a:lnTo>
                  <a:pt x="8088" y="539"/>
                </a:lnTo>
                <a:lnTo>
                  <a:pt x="8178" y="438"/>
                </a:lnTo>
                <a:lnTo>
                  <a:pt x="8268" y="348"/>
                </a:lnTo>
                <a:lnTo>
                  <a:pt x="8358" y="268"/>
                </a:lnTo>
                <a:lnTo>
                  <a:pt x="8448" y="198"/>
                </a:lnTo>
                <a:lnTo>
                  <a:pt x="8537" y="137"/>
                </a:lnTo>
                <a:lnTo>
                  <a:pt x="8628" y="88"/>
                </a:lnTo>
                <a:lnTo>
                  <a:pt x="8717" y="49"/>
                </a:lnTo>
                <a:lnTo>
                  <a:pt x="8807" y="22"/>
                </a:lnTo>
                <a:lnTo>
                  <a:pt x="8898" y="5"/>
                </a:lnTo>
                <a:lnTo>
                  <a:pt x="8987" y="0"/>
                </a:lnTo>
                <a:lnTo>
                  <a:pt x="9076" y="5"/>
                </a:lnTo>
                <a:lnTo>
                  <a:pt x="9167" y="22"/>
                </a:lnTo>
                <a:lnTo>
                  <a:pt x="9256" y="49"/>
                </a:lnTo>
                <a:lnTo>
                  <a:pt x="9346" y="88"/>
                </a:lnTo>
                <a:lnTo>
                  <a:pt x="9437" y="137"/>
                </a:lnTo>
                <a:lnTo>
                  <a:pt x="9526" y="198"/>
                </a:lnTo>
                <a:lnTo>
                  <a:pt x="9615" y="268"/>
                </a:lnTo>
                <a:lnTo>
                  <a:pt x="9706" y="348"/>
                </a:lnTo>
                <a:lnTo>
                  <a:pt x="9796" y="438"/>
                </a:lnTo>
                <a:lnTo>
                  <a:pt x="9886" y="539"/>
                </a:lnTo>
                <a:lnTo>
                  <a:pt x="9976" y="648"/>
                </a:lnTo>
                <a:lnTo>
                  <a:pt x="10065" y="766"/>
                </a:lnTo>
                <a:lnTo>
                  <a:pt x="10156" y="893"/>
                </a:lnTo>
                <a:lnTo>
                  <a:pt x="10245" y="1027"/>
                </a:lnTo>
                <a:lnTo>
                  <a:pt x="10335" y="1168"/>
                </a:lnTo>
                <a:lnTo>
                  <a:pt x="10425" y="1317"/>
                </a:lnTo>
                <a:lnTo>
                  <a:pt x="10515" y="1472"/>
                </a:lnTo>
                <a:lnTo>
                  <a:pt x="10604" y="1634"/>
                </a:lnTo>
                <a:lnTo>
                  <a:pt x="10695" y="1801"/>
                </a:lnTo>
                <a:lnTo>
                  <a:pt x="10784" y="1973"/>
                </a:lnTo>
                <a:lnTo>
                  <a:pt x="10874" y="2149"/>
                </a:lnTo>
                <a:lnTo>
                  <a:pt x="10964" y="2329"/>
                </a:lnTo>
                <a:lnTo>
                  <a:pt x="11054" y="2513"/>
                </a:lnTo>
                <a:lnTo>
                  <a:pt x="11145" y="2699"/>
                </a:lnTo>
                <a:lnTo>
                  <a:pt x="11234" y="2888"/>
                </a:lnTo>
                <a:lnTo>
                  <a:pt x="11323" y="3078"/>
                </a:lnTo>
                <a:lnTo>
                  <a:pt x="11414" y="3270"/>
                </a:lnTo>
                <a:lnTo>
                  <a:pt x="11504" y="3462"/>
                </a:lnTo>
                <a:lnTo>
                  <a:pt x="11593" y="3655"/>
                </a:lnTo>
                <a:lnTo>
                  <a:pt x="11684" y="3848"/>
                </a:lnTo>
                <a:lnTo>
                  <a:pt x="11773" y="4040"/>
                </a:lnTo>
                <a:lnTo>
                  <a:pt x="11863" y="4231"/>
                </a:lnTo>
                <a:lnTo>
                  <a:pt x="11953" y="4420"/>
                </a:lnTo>
                <a:lnTo>
                  <a:pt x="12043" y="4608"/>
                </a:lnTo>
                <a:lnTo>
                  <a:pt x="12132" y="4793"/>
                </a:lnTo>
                <a:lnTo>
                  <a:pt x="12223" y="4975"/>
                </a:lnTo>
                <a:lnTo>
                  <a:pt x="12312" y="5155"/>
                </a:lnTo>
                <a:lnTo>
                  <a:pt x="12402" y="5331"/>
                </a:lnTo>
                <a:lnTo>
                  <a:pt x="12492" y="5504"/>
                </a:lnTo>
                <a:lnTo>
                  <a:pt x="12582" y="5673"/>
                </a:lnTo>
                <a:lnTo>
                  <a:pt x="12672" y="5838"/>
                </a:lnTo>
                <a:lnTo>
                  <a:pt x="12762" y="5999"/>
                </a:lnTo>
                <a:lnTo>
                  <a:pt x="12851" y="6155"/>
                </a:lnTo>
                <a:lnTo>
                  <a:pt x="12942" y="6307"/>
                </a:lnTo>
                <a:lnTo>
                  <a:pt x="13031" y="6454"/>
                </a:lnTo>
                <a:lnTo>
                  <a:pt x="13121" y="6597"/>
                </a:lnTo>
                <a:lnTo>
                  <a:pt x="13212" y="6734"/>
                </a:lnTo>
                <a:lnTo>
                  <a:pt x="13301" y="6867"/>
                </a:lnTo>
                <a:lnTo>
                  <a:pt x="13390" y="6995"/>
                </a:lnTo>
                <a:lnTo>
                  <a:pt x="13481" y="7118"/>
                </a:lnTo>
                <a:lnTo>
                  <a:pt x="13571" y="7236"/>
                </a:lnTo>
                <a:lnTo>
                  <a:pt x="13660" y="7348"/>
                </a:lnTo>
                <a:lnTo>
                  <a:pt x="13751" y="7456"/>
                </a:lnTo>
                <a:lnTo>
                  <a:pt x="13840" y="7559"/>
                </a:lnTo>
                <a:lnTo>
                  <a:pt x="13931" y="7658"/>
                </a:lnTo>
                <a:lnTo>
                  <a:pt x="14020" y="7751"/>
                </a:lnTo>
                <a:lnTo>
                  <a:pt x="14110" y="7840"/>
                </a:lnTo>
                <a:lnTo>
                  <a:pt x="14200" y="7924"/>
                </a:lnTo>
                <a:lnTo>
                  <a:pt x="14290" y="8005"/>
                </a:lnTo>
                <a:lnTo>
                  <a:pt x="14379" y="8081"/>
                </a:lnTo>
                <a:lnTo>
                  <a:pt x="14470" y="8152"/>
                </a:lnTo>
                <a:lnTo>
                  <a:pt x="14559" y="8219"/>
                </a:lnTo>
                <a:lnTo>
                  <a:pt x="14649" y="8283"/>
                </a:lnTo>
                <a:lnTo>
                  <a:pt x="14739" y="8342"/>
                </a:lnTo>
                <a:lnTo>
                  <a:pt x="14829" y="8399"/>
                </a:lnTo>
                <a:lnTo>
                  <a:pt x="14918" y="8451"/>
                </a:lnTo>
                <a:lnTo>
                  <a:pt x="15009" y="8501"/>
                </a:lnTo>
                <a:lnTo>
                  <a:pt x="15098" y="8547"/>
                </a:lnTo>
                <a:lnTo>
                  <a:pt x="15188" y="8589"/>
                </a:lnTo>
                <a:lnTo>
                  <a:pt x="15279" y="8630"/>
                </a:lnTo>
                <a:lnTo>
                  <a:pt x="15368" y="8667"/>
                </a:lnTo>
                <a:lnTo>
                  <a:pt x="15459" y="8702"/>
                </a:lnTo>
                <a:lnTo>
                  <a:pt x="15548" y="8734"/>
                </a:lnTo>
                <a:lnTo>
                  <a:pt x="15637" y="8764"/>
                </a:lnTo>
                <a:lnTo>
                  <a:pt x="15728" y="8793"/>
                </a:lnTo>
                <a:lnTo>
                  <a:pt x="15818" y="8817"/>
                </a:lnTo>
                <a:lnTo>
                  <a:pt x="15907" y="8842"/>
                </a:lnTo>
                <a:lnTo>
                  <a:pt x="15998" y="8862"/>
                </a:lnTo>
                <a:lnTo>
                  <a:pt x="16087" y="8883"/>
                </a:lnTo>
                <a:lnTo>
                  <a:pt x="16177" y="8901"/>
                </a:lnTo>
                <a:lnTo>
                  <a:pt x="16267" y="8918"/>
                </a:lnTo>
                <a:lnTo>
                  <a:pt x="16357" y="8934"/>
                </a:lnTo>
                <a:lnTo>
                  <a:pt x="16446" y="8948"/>
                </a:lnTo>
                <a:lnTo>
                  <a:pt x="16537" y="8961"/>
                </a:lnTo>
                <a:lnTo>
                  <a:pt x="16626" y="8972"/>
                </a:lnTo>
                <a:lnTo>
                  <a:pt x="16717" y="8984"/>
                </a:lnTo>
                <a:lnTo>
                  <a:pt x="16806" y="8993"/>
                </a:lnTo>
                <a:lnTo>
                  <a:pt x="16896" y="9002"/>
                </a:lnTo>
                <a:lnTo>
                  <a:pt x="16986" y="9011"/>
                </a:lnTo>
                <a:lnTo>
                  <a:pt x="17076" y="9018"/>
                </a:lnTo>
                <a:lnTo>
                  <a:pt x="17165" y="9024"/>
                </a:lnTo>
                <a:lnTo>
                  <a:pt x="17256" y="9031"/>
                </a:lnTo>
                <a:lnTo>
                  <a:pt x="17345" y="9036"/>
                </a:lnTo>
                <a:lnTo>
                  <a:pt x="17435" y="9041"/>
                </a:lnTo>
                <a:lnTo>
                  <a:pt x="17526" y="9046"/>
                </a:lnTo>
                <a:lnTo>
                  <a:pt x="17615" y="9050"/>
                </a:lnTo>
                <a:lnTo>
                  <a:pt x="17704" y="9053"/>
                </a:lnTo>
                <a:lnTo>
                  <a:pt x="17795" y="9057"/>
                </a:lnTo>
                <a:lnTo>
                  <a:pt x="17885" y="9059"/>
                </a:lnTo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>
            <a:off x="6516216" y="5085184"/>
            <a:ext cx="0" cy="173214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851920" y="4300160"/>
            <a:ext cx="131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%99,74</a:t>
            </a:r>
            <a:endParaRPr lang="tr-TR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1835696" y="5288166"/>
                <a:ext cx="92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tr-TR" b="0" i="1" smtClean="0">
                          <a:latin typeface="Cambria Math"/>
                          <a:ea typeface="Cambria Math"/>
                        </a:rPr>
                        <m:t>−3</m:t>
                      </m:r>
                      <m:r>
                        <a:rPr lang="tr-TR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288166"/>
                <a:ext cx="92589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>
                <a:off x="6094378" y="5302479"/>
                <a:ext cx="92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tr-TR" b="0" i="1" smtClean="0">
                          <a:latin typeface="Cambria Math"/>
                          <a:ea typeface="Cambria Math"/>
                        </a:rPr>
                        <m:t>+3</m:t>
                      </m:r>
                      <m:r>
                        <a:rPr lang="tr-TR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78" y="5302479"/>
                <a:ext cx="92589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Metin kutusu 23"/>
              <p:cNvSpPr txBox="1"/>
              <p:nvPr/>
            </p:nvSpPr>
            <p:spPr>
              <a:xfrm>
                <a:off x="4262365" y="5183982"/>
                <a:ext cx="465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24" name="Metin kutusu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65" y="5183982"/>
                <a:ext cx="46519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Nesne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76741"/>
              </p:ext>
            </p:extLst>
          </p:nvPr>
        </p:nvGraphicFramePr>
        <p:xfrm>
          <a:off x="2184400" y="5834063"/>
          <a:ext cx="44402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Denklem" r:id="rId6" imgW="2070000" imgH="203040" progId="Equation.3">
                  <p:embed/>
                </p:oleObj>
              </mc:Choice>
              <mc:Fallback>
                <p:oleObj name="Denklem" r:id="rId6" imgW="20700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4400" y="5834063"/>
                        <a:ext cx="4440238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38"/>
          <p:cNvSpPr>
            <a:spLocks noChangeShapeType="1"/>
          </p:cNvSpPr>
          <p:nvPr/>
        </p:nvSpPr>
        <p:spPr bwMode="auto">
          <a:xfrm>
            <a:off x="2267744" y="5127994"/>
            <a:ext cx="0" cy="173214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1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tr-TR" dirty="0"/>
              <a:t>STANDART NORMAL DAĞILIM</a:t>
            </a:r>
          </a:p>
        </p:txBody>
      </p:sp>
      <p:sp>
        <p:nvSpPr>
          <p:cNvPr id="9" name="İçerik Yer Tutucusu 6"/>
          <p:cNvSpPr txBox="1">
            <a:spLocks/>
          </p:cNvSpPr>
          <p:nvPr/>
        </p:nvSpPr>
        <p:spPr>
          <a:xfrm>
            <a:off x="606132" y="1300693"/>
            <a:ext cx="7998316" cy="2677656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tr-TR" sz="2800" dirty="0" smtClean="0"/>
              <a:t>Olasılık hesaplamasındaki zorluktan dolayı normal dağılım gösteren hesaplamalar için </a:t>
            </a:r>
            <a:r>
              <a:rPr lang="tr-TR" sz="3200" b="1" dirty="0" smtClean="0">
                <a:solidFill>
                  <a:schemeClr val="accent1"/>
                </a:solidFill>
              </a:rPr>
              <a:t>standart </a:t>
            </a:r>
            <a:r>
              <a:rPr lang="tr-TR" sz="3200" b="1" dirty="0">
                <a:solidFill>
                  <a:schemeClr val="accent1"/>
                </a:solidFill>
              </a:rPr>
              <a:t>normal dağılım </a:t>
            </a:r>
            <a:r>
              <a:rPr lang="tr-TR" sz="2800" dirty="0"/>
              <a:t>yaklaşımından yararlanılır</a:t>
            </a:r>
            <a:r>
              <a:rPr lang="tr-TR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tr-TR" sz="2800" dirty="0" smtClean="0"/>
              <a:t>Böylece tek bir olasılık tablosu kullanılarak normal dağılımla ilgili olasılık hesaplamaları yapılmış olur. </a:t>
            </a:r>
          </a:p>
        </p:txBody>
      </p:sp>
    </p:spTree>
    <p:extLst>
      <p:ext uri="{BB962C8B-B14F-4D97-AF65-F5344CB8AC3E}">
        <p14:creationId xmlns:p14="http://schemas.microsoft.com/office/powerpoint/2010/main" val="37675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STANDART NORMAL DAĞILIM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Normal </a:t>
                </a:r>
                <a:r>
                  <a:rPr lang="tr-TR" dirty="0"/>
                  <a:t>Dağılımın özel bir biçimidir. </a:t>
                </a:r>
                <a:r>
                  <a:rPr lang="tr-TR" dirty="0" smtClean="0"/>
                  <a:t> Normal </a:t>
                </a:r>
                <a:r>
                  <a:rPr lang="tr-TR" dirty="0"/>
                  <a:t>dağılıma dayalı hesaplamalarda kullanıcılara kolaylık sağlar</a:t>
                </a:r>
                <a:r>
                  <a:rPr lang="tr-TR" dirty="0" smtClean="0"/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tr-TR" sz="2800" b="1" dirty="0" smtClean="0">
                    <a:solidFill>
                      <a:schemeClr val="accent1"/>
                    </a:solidFill>
                  </a:rPr>
                  <a:t>Ortalama (µ) </a:t>
                </a:r>
                <a:r>
                  <a:rPr lang="tr-TR" sz="2800" b="1" dirty="0">
                    <a:solidFill>
                      <a:schemeClr val="accent1"/>
                    </a:solidFill>
                  </a:rPr>
                  <a:t>= 0 </a:t>
                </a:r>
                <a:r>
                  <a:rPr lang="tr-TR" sz="1600" dirty="0"/>
                  <a:t> </a:t>
                </a:r>
                <a:r>
                  <a:rPr lang="tr-TR" sz="2400" dirty="0"/>
                  <a:t>ve </a:t>
                </a:r>
                <a:r>
                  <a:rPr lang="tr-TR" sz="2400" dirty="0" smtClean="0"/>
                  <a:t> </a:t>
                </a:r>
                <a:r>
                  <a:rPr lang="tr-TR" sz="2400" b="1" dirty="0" err="1" smtClean="0">
                    <a:solidFill>
                      <a:schemeClr val="accent1"/>
                    </a:solidFill>
                  </a:rPr>
                  <a:t>Varyans</a:t>
                </a:r>
                <a:r>
                  <a:rPr lang="tr-TR" sz="2400" b="1" dirty="0" smtClean="0">
                    <a:solidFill>
                      <a:schemeClr val="accent1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tr-TR" sz="24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tr-TR" sz="2400" b="1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tr-TR" sz="2400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tr-TR" sz="2400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tr-TR" sz="2400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tr-TR" sz="2400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tr-TR" sz="2400" dirty="0" err="1" smtClean="0"/>
                  <a:t>dir</a:t>
                </a:r>
                <a:r>
                  <a:rPr lang="tr-TR" sz="2400" dirty="0" smtClean="0"/>
                  <a:t>.</a:t>
                </a:r>
                <a:endParaRPr lang="tr-TR" sz="2400" dirty="0"/>
              </a:p>
              <a:p>
                <a:pPr>
                  <a:spcAft>
                    <a:spcPts val="1800"/>
                  </a:spcAft>
                </a:pPr>
                <a:r>
                  <a:rPr lang="tr-TR" sz="2400" dirty="0"/>
                  <a:t>Standart normal değişken </a:t>
                </a:r>
                <a:r>
                  <a:rPr lang="tr-TR" sz="2400" dirty="0" smtClean="0"/>
                  <a:t> z  ile </a:t>
                </a:r>
                <a:r>
                  <a:rPr lang="tr-TR" sz="2400" dirty="0"/>
                  <a:t>gösterilir</a:t>
                </a:r>
                <a:r>
                  <a:rPr lang="tr-TR" sz="2400" dirty="0" smtClean="0"/>
                  <a:t>.</a:t>
                </a:r>
                <a:endParaRPr lang="tr-TR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863" t="-17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0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NORMAL DAĞILIM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Eğer bir x değişkeninin normal dağıldığı </a:t>
            </a:r>
            <a:r>
              <a:rPr lang="tr-TR" dirty="0" smtClean="0"/>
              <a:t>biliniyorsa</a:t>
            </a:r>
          </a:p>
          <a:p>
            <a:r>
              <a:rPr lang="tr-TR" dirty="0" smtClean="0"/>
              <a:t>Yandaki eşitlik </a:t>
            </a:r>
            <a:r>
              <a:rPr lang="tr-TR" dirty="0"/>
              <a:t>ile elde edilen z değerleri ortalaması 0 ve </a:t>
            </a:r>
            <a:r>
              <a:rPr lang="tr-TR" dirty="0" err="1" smtClean="0"/>
              <a:t>varyansı</a:t>
            </a:r>
            <a:r>
              <a:rPr lang="tr-TR" dirty="0" smtClean="0"/>
              <a:t> </a:t>
            </a:r>
            <a:r>
              <a:rPr lang="tr-TR" dirty="0"/>
              <a:t>1 olan standart normal dağılıma </a:t>
            </a:r>
            <a:r>
              <a:rPr lang="tr-TR" dirty="0" smtClean="0"/>
              <a:t>uyar</a:t>
            </a:r>
          </a:p>
          <a:p>
            <a:r>
              <a:rPr lang="tr-TR" dirty="0" smtClean="0"/>
              <a:t>Dağılımın grafiği yandaki gibidir.</a:t>
            </a:r>
          </a:p>
          <a:p>
            <a:endParaRPr lang="en-US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69383"/>
              </p:ext>
            </p:extLst>
          </p:nvPr>
        </p:nvGraphicFramePr>
        <p:xfrm>
          <a:off x="5148064" y="1700808"/>
          <a:ext cx="2513012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Denklem" r:id="rId3" imgW="634680" imgH="393480" progId="Equation.3">
                  <p:embed/>
                </p:oleObj>
              </mc:Choice>
              <mc:Fallback>
                <p:oleObj name="Denklem" r:id="rId3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700808"/>
                        <a:ext cx="2513012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2700" dir="162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5925140" y="5518998"/>
                <a:ext cx="1471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140" y="5518998"/>
                <a:ext cx="147198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4731666" y="4010273"/>
            <a:ext cx="3852664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6661134" y="4010273"/>
            <a:ext cx="0" cy="1494933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3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NORMAL DAĞILIM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Bu özellik, ortalama ve standart sapmanın değerine bağlı değildir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Ortalama ve standart sapma ne olursa olsun x değişkeninin normal dağılması bu özelliğin geçerliği için yeterlidir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Çeşitli </a:t>
            </a:r>
            <a:r>
              <a:rPr lang="tr-TR" dirty="0"/>
              <a:t>z değerleri için  0 ile z arasında kalan alanı gösteren </a:t>
            </a:r>
            <a:r>
              <a:rPr lang="tr-TR" sz="4400" b="1" dirty="0">
                <a:solidFill>
                  <a:schemeClr val="accent1"/>
                </a:solidFill>
              </a:rPr>
              <a:t>z</a:t>
            </a:r>
            <a:r>
              <a:rPr lang="tr-TR" dirty="0"/>
              <a:t> tablosu geliştirilmiştir.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tablodan yararlanarak normal dağılıma dayalı hesaplamalar yapılabilir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Z değeri ile merkez (ortalama) arasında kalan alanı tablo bize verir.</a:t>
            </a:r>
          </a:p>
          <a:p>
            <a:r>
              <a:rPr lang="tr-TR" dirty="0" smtClean="0"/>
              <a:t>Z değerlerinin her birine standart skorlar da denir.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30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Z TABLOSU</a:t>
            </a:r>
            <a:endParaRPr lang="tr-TR" dirty="0"/>
          </a:p>
        </p:txBody>
      </p:sp>
      <p:graphicFrame>
        <p:nvGraphicFramePr>
          <p:cNvPr id="4" name="Group 7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11259"/>
              </p:ext>
            </p:extLst>
          </p:nvPr>
        </p:nvGraphicFramePr>
        <p:xfrm>
          <a:off x="395536" y="1027455"/>
          <a:ext cx="8208909" cy="5616634"/>
        </p:xfrm>
        <a:graphic>
          <a:graphicData uri="http://schemas.openxmlformats.org/drawingml/2006/table">
            <a:tbl>
              <a:tblPr firstRow="1" firstCol="1">
                <a:tableStyleId>{5DA37D80-6434-44D0-A028-1B22A696006F}</a:tableStyleId>
              </a:tblPr>
              <a:tblGrid>
                <a:gridCol w="456265"/>
                <a:gridCol w="775841"/>
                <a:gridCol w="775843"/>
                <a:gridCol w="773917"/>
                <a:gridCol w="775841"/>
                <a:gridCol w="775843"/>
                <a:gridCol w="773917"/>
                <a:gridCol w="775841"/>
                <a:gridCol w="775843"/>
                <a:gridCol w="773917"/>
                <a:gridCol w="775841"/>
              </a:tblGrid>
              <a:tr h="27091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0.03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0.04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0.06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0.07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0.08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0.012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0.016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0.032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0.036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0.040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0.044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0.048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0.052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0.056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0.060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0.064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0.067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0.071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0.075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0.079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0.083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0.087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0.091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0.095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0.099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0.103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0.106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0.110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0.114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0.118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0.122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0.126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0.129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0.133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0.137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0.141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0.144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0.148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0.152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0.155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0.159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0.163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0.166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0.170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0.174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0.177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0.181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0.184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0.188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0.191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0.195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0.198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0.202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0.205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0.209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0.212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0.216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0.219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0.222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0.226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0.229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0.232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0.236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0.239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0.242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0.245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0.249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0.252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0.255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0.258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0.261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0.264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0.267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0.270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0.273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0.276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0.279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0.282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0.285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0.288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0.291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0.294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0.297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0.300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0.302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0.305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0.308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0.311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0.313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0.316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0.319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0.321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0.324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0.326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0.329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0.331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0.334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0.336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0.339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0.341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0.344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0.346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0.348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0.351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0.353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0.355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0.358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0.360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0.362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0.364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0.367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0.369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0.371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0.373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0.375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0.377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0.379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0.381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0.383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0.385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0.387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0.389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0.391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0.393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0.394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0.396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0.398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0.408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0.419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0.429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0.441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0.442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0.449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0.459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0.465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0.469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0.473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0.474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0.474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0.475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0.476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0.477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  <a:tr h="2545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0.477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0.478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0.479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0.480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0.480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0.481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0.481</a:t>
                      </a:r>
                      <a:endParaRPr kumimoji="0" lang="tr-T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0.482</a:t>
                      </a:r>
                      <a:endParaRPr kumimoji="0" lang="tr-T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 TUR" pitchFamily="34" charset="0"/>
                      </a:endParaRPr>
                    </a:p>
                  </a:txBody>
                  <a:tcPr marL="43200" marR="43200" marT="0" marB="0" anchor="ctr" anchorCtr="1" horzOverflow="overflow"/>
                </a:tc>
              </a:tr>
            </a:tbl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70794"/>
            <a:ext cx="484571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899592" y="3703042"/>
            <a:ext cx="720080" cy="432048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6084168" y="2190874"/>
            <a:ext cx="720080" cy="432048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Eğri Bağlayıcı 10"/>
          <p:cNvCxnSpPr>
            <a:stCxn id="13" idx="2"/>
            <a:endCxn id="9" idx="7"/>
          </p:cNvCxnSpPr>
          <p:nvPr/>
        </p:nvCxnSpPr>
        <p:spPr>
          <a:xfrm rot="10800000" flipV="1">
            <a:off x="1514220" y="2406898"/>
            <a:ext cx="4569949" cy="1359416"/>
          </a:xfrm>
          <a:prstGeom prst="curvedConnector2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16216" y="2838946"/>
            <a:ext cx="360040" cy="360040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tır Belirtme Çizgisi 1 14"/>
          <p:cNvSpPr/>
          <p:nvPr/>
        </p:nvSpPr>
        <p:spPr>
          <a:xfrm>
            <a:off x="7020272" y="3824059"/>
            <a:ext cx="1512168" cy="832460"/>
          </a:xfrm>
          <a:prstGeom prst="borderCallout1">
            <a:avLst>
              <a:gd name="adj1" fmla="val 18750"/>
              <a:gd name="adj2" fmla="val -8333"/>
              <a:gd name="adj3" fmla="val -84155"/>
              <a:gd name="adj4" fmla="val -14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Z= 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86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772400" cy="936104"/>
          </a:xfrm>
        </p:spPr>
        <p:txBody>
          <a:bodyPr/>
          <a:lstStyle/>
          <a:p>
            <a:r>
              <a:rPr lang="tr-TR" dirty="0" smtClean="0"/>
              <a:t>Olasılık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772400" cy="5005536"/>
          </a:xfrm>
        </p:spPr>
        <p:txBody>
          <a:bodyPr>
            <a:normAutofit/>
          </a:bodyPr>
          <a:lstStyle/>
          <a:p>
            <a:r>
              <a:rPr lang="tr-TR" dirty="0"/>
              <a:t>Olasılığı 3 ş</a:t>
            </a:r>
            <a:r>
              <a:rPr lang="tr-TR" dirty="0" smtClean="0"/>
              <a:t>ekilde </a:t>
            </a:r>
            <a:r>
              <a:rPr lang="tr-TR" dirty="0"/>
              <a:t>hesaplarız: </a:t>
            </a:r>
            <a:endParaRPr lang="tr-TR" dirty="0" smtClean="0"/>
          </a:p>
          <a:p>
            <a:endParaRPr lang="tr-TR" sz="1200" dirty="0" smtClean="0"/>
          </a:p>
          <a:p>
            <a:pPr lvl="1"/>
            <a:r>
              <a:rPr lang="tr-TR" b="1" dirty="0" err="1" smtClean="0"/>
              <a:t>Subjektif</a:t>
            </a:r>
            <a:r>
              <a:rPr lang="tr-TR" dirty="0"/>
              <a:t>: olayın </a:t>
            </a:r>
            <a:r>
              <a:rPr lang="tr-TR" dirty="0" smtClean="0"/>
              <a:t>gerçekleşme </a:t>
            </a:r>
            <a:r>
              <a:rPr lang="tr-TR" dirty="0"/>
              <a:t>durumuyla ilgili </a:t>
            </a:r>
            <a:r>
              <a:rPr lang="tr-TR" dirty="0" smtClean="0"/>
              <a:t>kişisel </a:t>
            </a:r>
            <a:r>
              <a:rPr lang="tr-TR" dirty="0"/>
              <a:t>inancımızdır. </a:t>
            </a:r>
            <a:r>
              <a:rPr lang="tr-TR" dirty="0" smtClean="0"/>
              <a:t>2050 </a:t>
            </a:r>
            <a:r>
              <a:rPr lang="tr-TR" dirty="0"/>
              <a:t>yılında kıyametin kopacağına inanmak gibi. </a:t>
            </a:r>
            <a:endParaRPr lang="tr-TR" dirty="0" smtClean="0"/>
          </a:p>
          <a:p>
            <a:pPr lvl="1"/>
            <a:endParaRPr lang="tr-TR" sz="1200" dirty="0"/>
          </a:p>
          <a:p>
            <a:pPr lvl="1"/>
            <a:r>
              <a:rPr lang="tr-TR" b="1" dirty="0" smtClean="0"/>
              <a:t>Frekans </a:t>
            </a:r>
            <a:r>
              <a:rPr lang="tr-TR" b="1" dirty="0"/>
              <a:t>hesabı</a:t>
            </a:r>
            <a:r>
              <a:rPr lang="tr-TR" dirty="0"/>
              <a:t>: deneyimizi tekrarlamamız halinde olayın meydana gelme olasılığıdır. </a:t>
            </a:r>
            <a:endParaRPr lang="tr-TR" dirty="0" smtClean="0"/>
          </a:p>
          <a:p>
            <a:pPr lvl="1"/>
            <a:endParaRPr lang="tr-TR" sz="1200" dirty="0" smtClean="0"/>
          </a:p>
          <a:p>
            <a:pPr lvl="1"/>
            <a:r>
              <a:rPr lang="tr-TR" b="1" dirty="0" smtClean="0"/>
              <a:t>Önsel</a:t>
            </a:r>
            <a:r>
              <a:rPr lang="tr-TR" dirty="0" smtClean="0"/>
              <a:t>: </a:t>
            </a:r>
            <a:r>
              <a:rPr lang="tr-TR" dirty="0"/>
              <a:t>olasılık dağılımının önceden bilinen bir modeline göre hesaplanır. Kalıtım teorisiyle ilgili </a:t>
            </a:r>
            <a:r>
              <a:rPr lang="tr-TR" dirty="0" smtClean="0"/>
              <a:t>oluşturacağımız </a:t>
            </a:r>
            <a:r>
              <a:rPr lang="tr-TR" dirty="0"/>
              <a:t>modellere dayanarak mavi gözlü bir anne ve kahverengi gözlü bir babadan olacak çocuğun göz rengini tahmin edebiliriz.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9221" r="17394" b="9246"/>
          <a:stretch/>
        </p:blipFill>
        <p:spPr bwMode="auto">
          <a:xfrm>
            <a:off x="6764882" y="4917770"/>
            <a:ext cx="1907249" cy="182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0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3749040" cy="4572000"/>
          </a:xfrm>
        </p:spPr>
        <p:txBody>
          <a:bodyPr/>
          <a:lstStyle/>
          <a:p>
            <a:r>
              <a:rPr lang="tr-TR" dirty="0" smtClean="0"/>
              <a:t>Ortalamanın solunda kalan alan değerleri negatiftir, ancak alan kavramı nedeniyle solda kalan alan pozitif değerlendirilmelidir.</a:t>
            </a:r>
            <a:endParaRPr lang="tr-TR" dirty="0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102292" y="1628800"/>
            <a:ext cx="6264696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6264188" y="1574027"/>
            <a:ext cx="0" cy="1494933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32611" y="3085234"/>
            <a:ext cx="379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  -3       -2        -1         0         1       2       3</a:t>
            </a:r>
            <a:endParaRPr lang="tr-TR" b="1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7164288" y="2559659"/>
            <a:ext cx="0" cy="74746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atır Belirtme Çizgisi 1 11"/>
          <p:cNvSpPr/>
          <p:nvPr/>
        </p:nvSpPr>
        <p:spPr>
          <a:xfrm>
            <a:off x="7580029" y="4293096"/>
            <a:ext cx="1096427" cy="612648"/>
          </a:xfrm>
          <a:prstGeom prst="borderCallout1">
            <a:avLst>
              <a:gd name="adj1" fmla="val 18750"/>
              <a:gd name="adj2" fmla="val -8333"/>
              <a:gd name="adj3" fmla="val -173970"/>
              <a:gd name="adj4" fmla="val -36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z =1,95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932040" y="4149080"/>
            <a:ext cx="2605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Şekilde z=0 ile 1,95</a:t>
            </a:r>
          </a:p>
          <a:p>
            <a:r>
              <a:rPr lang="tr-TR" dirty="0" smtClean="0"/>
              <a:t>Arasında kalan alan </a:t>
            </a:r>
          </a:p>
          <a:p>
            <a:r>
              <a:rPr lang="tr-TR" dirty="0" smtClean="0"/>
              <a:t>z tablosundan 0,4744 </a:t>
            </a:r>
          </a:p>
          <a:p>
            <a:r>
              <a:rPr lang="tr-TR" dirty="0" smtClean="0"/>
              <a:t>olarak bulunabilir</a:t>
            </a:r>
          </a:p>
          <a:p>
            <a:r>
              <a:rPr lang="tr-TR" dirty="0" smtClean="0"/>
              <a:t>1,95’in sağında kalan alan ise</a:t>
            </a:r>
          </a:p>
          <a:p>
            <a:r>
              <a:rPr lang="tr-TR" dirty="0" smtClean="0"/>
              <a:t>0,5 - 4744 ile bulunabilir.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95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22083" r="25271" b="40921"/>
          <a:stretch/>
        </p:blipFill>
        <p:spPr bwMode="auto">
          <a:xfrm>
            <a:off x="334848" y="980728"/>
            <a:ext cx="854364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9" t="59376" r="40037" b="33542"/>
          <a:stretch/>
        </p:blipFill>
        <p:spPr bwMode="auto">
          <a:xfrm>
            <a:off x="4355976" y="5229200"/>
            <a:ext cx="409560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6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t="28125" r="27497" b="36610"/>
          <a:stretch/>
        </p:blipFill>
        <p:spPr bwMode="auto">
          <a:xfrm>
            <a:off x="569139" y="476672"/>
            <a:ext cx="6235109" cy="44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69119" r="27496" b="24194"/>
          <a:stretch/>
        </p:blipFill>
        <p:spPr bwMode="auto">
          <a:xfrm>
            <a:off x="971600" y="5676122"/>
            <a:ext cx="7133767" cy="56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42429" r="58859" b="50508"/>
          <a:stretch/>
        </p:blipFill>
        <p:spPr bwMode="auto">
          <a:xfrm>
            <a:off x="5372166" y="908720"/>
            <a:ext cx="2864163" cy="73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53893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0,5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025432" y="5733256"/>
            <a:ext cx="521334" cy="56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0,5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8" t="38960" r="34055" b="16936"/>
          <a:stretch/>
        </p:blipFill>
        <p:spPr bwMode="auto">
          <a:xfrm>
            <a:off x="1106129" y="1844824"/>
            <a:ext cx="692940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99592" y="62068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Simetrik özelliğinden dolayı 0’da eşit uzaklıktaki Z değerlerinin 0 ile arasında kalan alanların değerleri birbirine eşittir.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038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21042" r="26559" b="51783"/>
          <a:stretch/>
        </p:blipFill>
        <p:spPr bwMode="auto">
          <a:xfrm>
            <a:off x="363682" y="980728"/>
            <a:ext cx="838478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60577" r="26559" b="27218"/>
          <a:stretch/>
        </p:blipFill>
        <p:spPr bwMode="auto">
          <a:xfrm>
            <a:off x="435690" y="4941168"/>
            <a:ext cx="8384782" cy="118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23958" r="25622" b="46457"/>
          <a:stretch/>
        </p:blipFill>
        <p:spPr bwMode="auto">
          <a:xfrm>
            <a:off x="168624" y="764704"/>
            <a:ext cx="87958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 4"/>
          <p:cNvGrpSpPr/>
          <p:nvPr/>
        </p:nvGrpSpPr>
        <p:grpSpPr>
          <a:xfrm>
            <a:off x="322328" y="4509120"/>
            <a:ext cx="8426136" cy="1224136"/>
            <a:chOff x="322328" y="4509120"/>
            <a:chExt cx="8426136" cy="12241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3" t="66667" r="25622" b="20833"/>
            <a:stretch/>
          </p:blipFill>
          <p:spPr bwMode="auto">
            <a:xfrm>
              <a:off x="322328" y="4509120"/>
              <a:ext cx="8426136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7" t="66667" r="56511" b="27083"/>
            <a:stretch/>
          </p:blipFill>
          <p:spPr bwMode="auto">
            <a:xfrm>
              <a:off x="6776484" y="4509120"/>
              <a:ext cx="806738" cy="612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2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78098"/>
          </a:xfrm>
        </p:spPr>
        <p:txBody>
          <a:bodyPr>
            <a:normAutofit/>
          </a:bodyPr>
          <a:lstStyle/>
          <a:p>
            <a:r>
              <a:rPr lang="tr-TR" sz="3600" dirty="0" smtClean="0"/>
              <a:t>Örnek 1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52736"/>
                <a:ext cx="8075240" cy="2349539"/>
              </a:xfrm>
            </p:spPr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Oyuncak yarış otomobili montaj süresi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=55 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𝑑𝑎𝑘𝑖𝑘𝑎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=4 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𝑑𝑎𝑘𝑖𝑘𝑎𝑑𝚤𝑟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tr-TR" dirty="0" smtClean="0"/>
                  <a:t>Montajın en çok 60 dakikada bitmesi olasılığı nedir?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tr-T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/>
                          </a:rPr>
                          <m:t>𝑥</m:t>
                        </m:r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≤60</m:t>
                        </m:r>
                      </m:e>
                    </m:d>
                    <m:r>
                      <a:rPr lang="tr-T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tr-T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≤1,25</m:t>
                        </m:r>
                      </m:e>
                    </m:d>
                    <m:r>
                      <a:rPr lang="tr-TR" b="0" i="1" smtClean="0">
                        <a:latin typeface="Cambria Math"/>
                        <a:ea typeface="Cambria Math"/>
                      </a:rPr>
                      <m:t>   ?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60’ın z değeri (60-55)/4 = 1,25 olarak bulunur.</a:t>
                </a:r>
              </a:p>
              <a:p>
                <a:r>
                  <a:rPr lang="tr-TR" dirty="0" smtClean="0"/>
                  <a:t>60 dan küçük olan alanların toplamı 0,5+0,3944 = 0,8944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52736"/>
                <a:ext cx="8075240" cy="2349539"/>
              </a:xfrm>
              <a:blipFill rotWithShape="1">
                <a:blip r:embed="rId2"/>
                <a:stretch>
                  <a:fillRect l="-528" t="-31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056" y="3933056"/>
            <a:ext cx="6912768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3995936" y="4005064"/>
            <a:ext cx="0" cy="164442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4793220" y="4005064"/>
            <a:ext cx="0" cy="164442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779912" y="5373216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55            60                         x</a:t>
            </a:r>
            <a:endParaRPr lang="tr-TR" dirty="0"/>
          </a:p>
        </p:txBody>
      </p:sp>
      <p:cxnSp>
        <p:nvCxnSpPr>
          <p:cNvPr id="13" name="Düz Bağlayıcı 12"/>
          <p:cNvCxnSpPr/>
          <p:nvPr/>
        </p:nvCxnSpPr>
        <p:spPr>
          <a:xfrm>
            <a:off x="1259632" y="5877272"/>
            <a:ext cx="5256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259633" y="58679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       -3         -2          -1          0         1         2          3        z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4750288" y="5834760"/>
            <a:ext cx="108012" cy="9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tır Belirtme Çizgisi 1 (Diğer Çubuk) 15"/>
          <p:cNvSpPr/>
          <p:nvPr/>
        </p:nvSpPr>
        <p:spPr>
          <a:xfrm>
            <a:off x="3131840" y="4827277"/>
            <a:ext cx="648072" cy="288032"/>
          </a:xfrm>
          <a:prstGeom prst="accentCallout1">
            <a:avLst>
              <a:gd name="adj1" fmla="val 31551"/>
              <a:gd name="adj2" fmla="val 99927"/>
              <a:gd name="adj3" fmla="val 22893"/>
              <a:gd name="adj4" fmla="val 927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%50</a:t>
            </a:r>
            <a:endParaRPr lang="tr-TR" sz="1600" dirty="0"/>
          </a:p>
        </p:txBody>
      </p:sp>
      <p:sp>
        <p:nvSpPr>
          <p:cNvPr id="17" name="Satır Belirtme Çizgisi 1 (Diğer Çubuk) 16"/>
          <p:cNvSpPr/>
          <p:nvPr/>
        </p:nvSpPr>
        <p:spPr>
          <a:xfrm>
            <a:off x="5148064" y="3789040"/>
            <a:ext cx="2736304" cy="432048"/>
          </a:xfrm>
          <a:prstGeom prst="accentCallout1">
            <a:avLst>
              <a:gd name="adj1" fmla="val 49472"/>
              <a:gd name="adj2" fmla="val -4529"/>
              <a:gd name="adj3" fmla="val 202960"/>
              <a:gd name="adj4" fmla="val -298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0,3944 -&gt; 1,25’in z tablosu değeri = alan</a:t>
            </a:r>
            <a:endParaRPr lang="tr-TR" sz="1600" dirty="0"/>
          </a:p>
        </p:txBody>
      </p:sp>
      <p:sp>
        <p:nvSpPr>
          <p:cNvPr id="18" name="Satır Belirtme Çizgisi 1 (Diğer Çubuk) 17"/>
          <p:cNvSpPr/>
          <p:nvPr/>
        </p:nvSpPr>
        <p:spPr>
          <a:xfrm>
            <a:off x="5347007" y="6198492"/>
            <a:ext cx="999729" cy="369332"/>
          </a:xfrm>
          <a:prstGeom prst="accentCallout1">
            <a:avLst>
              <a:gd name="adj1" fmla="val 49472"/>
              <a:gd name="adj2" fmla="val -4529"/>
              <a:gd name="adj3" fmla="val -79788"/>
              <a:gd name="adj4" fmla="val -56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z</a:t>
            </a:r>
            <a:r>
              <a:rPr lang="tr-TR" sz="1600" dirty="0" smtClean="0"/>
              <a:t>=1,25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008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7467600" cy="490066"/>
          </a:xfrm>
        </p:spPr>
        <p:txBody>
          <a:bodyPr>
            <a:noAutofit/>
          </a:bodyPr>
          <a:lstStyle/>
          <a:p>
            <a:r>
              <a:rPr lang="tr-TR" sz="3200" dirty="0" smtClean="0"/>
              <a:t>Örnek 2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748736"/>
                <a:ext cx="8075240" cy="2176208"/>
              </a:xfrm>
            </p:spPr>
            <p:txBody>
              <a:bodyPr>
                <a:normAutofit/>
              </a:bodyPr>
              <a:lstStyle/>
              <a:p>
                <a:r>
                  <a:rPr lang="tr-TR" sz="2000" dirty="0" smtClean="0"/>
                  <a:t>Bilgisayar üreten bir firma bilgisayarların ortalama ömrünü</a:t>
                </a:r>
                <a14:m>
                  <m:oMath xmlns:m="http://schemas.openxmlformats.org/officeDocument/2006/math">
                    <m:r>
                      <a:rPr lang="tr-TR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=54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𝑎𝑦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=8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𝑎𝑦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𝑑𝚤𝑟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.   </m:t>
                    </m:r>
                  </m:oMath>
                </a14:m>
                <a:r>
                  <a:rPr lang="tr-TR" sz="2000" dirty="0" smtClean="0"/>
                  <a:t>36 ay içinde bozulanları değiştirme kampanyası düzenlemiştir.  Rasgele satılan bir bilgisayarın değiştirilme olasılığı nedir?</a:t>
                </a:r>
              </a:p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</a:rPr>
                          <m:t>𝑥</m:t>
                        </m:r>
                        <m:r>
                          <a:rPr lang="tr-TR" sz="20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tr-TR" sz="2000" b="0" i="1" smtClean="0">
                            <a:latin typeface="Cambria Math"/>
                          </a:rPr>
                          <m:t>36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≤−2,25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   ?</m:t>
                    </m:r>
                  </m:oMath>
                </a14:m>
                <a:endParaRPr lang="tr-TR" sz="2000" dirty="0" smtClean="0"/>
              </a:p>
              <a:p>
                <a:r>
                  <a:rPr lang="tr-TR" sz="2000" dirty="0" smtClean="0"/>
                  <a:t>36’nın z değeri (36-54)/</a:t>
                </a:r>
                <a:r>
                  <a:rPr lang="tr-TR" sz="2000" dirty="0"/>
                  <a:t>8</a:t>
                </a:r>
                <a:r>
                  <a:rPr lang="tr-TR" sz="2000" dirty="0" smtClean="0"/>
                  <a:t> = -2,25 olarak bulunur.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748736"/>
                <a:ext cx="8075240" cy="2176208"/>
              </a:xfrm>
              <a:blipFill rotWithShape="1">
                <a:blip r:embed="rId2"/>
                <a:stretch>
                  <a:fillRect l="-226" t="-840" r="-6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056" y="3933056"/>
            <a:ext cx="6912768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3995936" y="4005064"/>
            <a:ext cx="0" cy="164442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2249742" y="4971292"/>
            <a:ext cx="0" cy="586589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051720" y="5441781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36                              54                                         x</a:t>
            </a:r>
            <a:endParaRPr lang="tr-TR" dirty="0"/>
          </a:p>
        </p:txBody>
      </p:sp>
      <p:cxnSp>
        <p:nvCxnSpPr>
          <p:cNvPr id="13" name="Düz Bağlayıcı 12"/>
          <p:cNvCxnSpPr/>
          <p:nvPr/>
        </p:nvCxnSpPr>
        <p:spPr>
          <a:xfrm>
            <a:off x="1259632" y="5877272"/>
            <a:ext cx="5256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259632" y="5867980"/>
            <a:ext cx="614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       -3         -2          -1          0         1         2          3        z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2195736" y="5834760"/>
            <a:ext cx="108012" cy="9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tır Belirtme Çizgisi 1 (Diğer Çubuk) 15"/>
          <p:cNvSpPr/>
          <p:nvPr/>
        </p:nvSpPr>
        <p:spPr>
          <a:xfrm>
            <a:off x="4160401" y="4695628"/>
            <a:ext cx="648072" cy="288032"/>
          </a:xfrm>
          <a:prstGeom prst="accentCallout1">
            <a:avLst>
              <a:gd name="adj1" fmla="val 31551"/>
              <a:gd name="adj2" fmla="val 99927"/>
              <a:gd name="adj3" fmla="val 22893"/>
              <a:gd name="adj4" fmla="val 927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%50</a:t>
            </a:r>
            <a:endParaRPr lang="tr-TR" sz="1600" dirty="0"/>
          </a:p>
        </p:txBody>
      </p:sp>
      <p:sp>
        <p:nvSpPr>
          <p:cNvPr id="17" name="Satır Belirtme Çizgisi 1 (Diğer Çubuk) 16"/>
          <p:cNvSpPr/>
          <p:nvPr/>
        </p:nvSpPr>
        <p:spPr>
          <a:xfrm>
            <a:off x="4217621" y="2724888"/>
            <a:ext cx="2437680" cy="976176"/>
          </a:xfrm>
          <a:prstGeom prst="accentCallout1">
            <a:avLst>
              <a:gd name="adj1" fmla="val 46278"/>
              <a:gd name="adj2" fmla="val -3082"/>
              <a:gd name="adj3" fmla="val 202612"/>
              <a:gd name="adj4" fmla="val -313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z</a:t>
            </a:r>
            <a:r>
              <a:rPr lang="tr-TR" sz="1600" dirty="0" smtClean="0"/>
              <a:t>(-2,25) tablo değeri 0,4878 z değeri ile ortalama alan arası demektir.</a:t>
            </a:r>
            <a:endParaRPr lang="tr-TR" sz="1600" dirty="0"/>
          </a:p>
        </p:txBody>
      </p:sp>
      <p:sp>
        <p:nvSpPr>
          <p:cNvPr id="18" name="Satır Belirtme Çizgisi 1 (Diğer Çubuk) 17"/>
          <p:cNvSpPr/>
          <p:nvPr/>
        </p:nvSpPr>
        <p:spPr>
          <a:xfrm>
            <a:off x="2852191" y="6228020"/>
            <a:ext cx="999729" cy="369332"/>
          </a:xfrm>
          <a:prstGeom prst="accentCallout1">
            <a:avLst>
              <a:gd name="adj1" fmla="val 49472"/>
              <a:gd name="adj2" fmla="val -4529"/>
              <a:gd name="adj3" fmla="val -79788"/>
              <a:gd name="adj4" fmla="val -56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z=-2,25</a:t>
            </a:r>
            <a:endParaRPr lang="tr-TR" sz="1600" dirty="0"/>
          </a:p>
        </p:txBody>
      </p:sp>
      <p:sp>
        <p:nvSpPr>
          <p:cNvPr id="19" name="Satır Belirtme Çizgisi 1 (Diğer Çubuk) 18"/>
          <p:cNvSpPr/>
          <p:nvPr/>
        </p:nvSpPr>
        <p:spPr>
          <a:xfrm>
            <a:off x="605834" y="3021018"/>
            <a:ext cx="2670022" cy="1272078"/>
          </a:xfrm>
          <a:prstGeom prst="accentCallout1">
            <a:avLst>
              <a:gd name="adj1" fmla="val 46278"/>
              <a:gd name="adj2" fmla="val -3082"/>
              <a:gd name="adj3" fmla="val 181500"/>
              <a:gd name="adj4" fmla="val 532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Problemde sorulan alan :</a:t>
            </a:r>
          </a:p>
          <a:p>
            <a:pPr algn="ctr"/>
            <a:r>
              <a:rPr lang="tr-TR" sz="1600" dirty="0" smtClean="0"/>
              <a:t>36 aydan daha erken bozulma olasılığıdır.</a:t>
            </a:r>
          </a:p>
          <a:p>
            <a:pPr algn="ctr"/>
            <a:r>
              <a:rPr lang="tr-TR" sz="1600" dirty="0" smtClean="0"/>
              <a:t>0,5-0,4878 = 0,0122 bulunur.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6186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7467600" cy="490066"/>
          </a:xfrm>
        </p:spPr>
        <p:txBody>
          <a:bodyPr>
            <a:noAutofit/>
          </a:bodyPr>
          <a:lstStyle/>
          <a:p>
            <a:r>
              <a:rPr lang="tr-TR" sz="3200" dirty="0" smtClean="0"/>
              <a:t>Örnek 3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692696"/>
                <a:ext cx="8075240" cy="2176208"/>
              </a:xfrm>
            </p:spPr>
            <p:txBody>
              <a:bodyPr>
                <a:normAutofit/>
              </a:bodyPr>
              <a:lstStyle/>
              <a:p>
                <a:r>
                  <a:rPr lang="tr-TR" sz="2000" dirty="0" smtClean="0"/>
                  <a:t>Farabi Hastanesinde yatan hastaların ortalama yatış süresi</a:t>
                </a:r>
                <a14:m>
                  <m:oMath xmlns:m="http://schemas.openxmlformats.org/officeDocument/2006/math">
                    <m:r>
                      <a:rPr lang="tr-TR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=9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ü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=4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ü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ü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tr-TR" sz="2000" dirty="0" smtClean="0"/>
                  <a:t>Rasgele seçilen bir yatan hastanın 5 gün içinde taburcu olma olasılığı nedir?</a:t>
                </a:r>
              </a:p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</a:rPr>
                          <m:t>𝑥</m:t>
                        </m:r>
                        <m:r>
                          <a:rPr lang="tr-TR" sz="20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tr-TR" sz="20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≤−1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   ?</m:t>
                    </m:r>
                  </m:oMath>
                </a14:m>
                <a:endParaRPr lang="tr-TR" sz="2000" dirty="0" smtClean="0"/>
              </a:p>
              <a:p>
                <a:r>
                  <a:rPr lang="tr-TR" sz="2000" dirty="0" smtClean="0"/>
                  <a:t>5’in z değeri (5-9)/</a:t>
                </a:r>
                <a:r>
                  <a:rPr lang="tr-TR" sz="2000" dirty="0"/>
                  <a:t>4</a:t>
                </a:r>
                <a:r>
                  <a:rPr lang="tr-TR" sz="2000" dirty="0" smtClean="0"/>
                  <a:t> = -</a:t>
                </a:r>
                <a:r>
                  <a:rPr lang="tr-TR" sz="2000" dirty="0"/>
                  <a:t>1</a:t>
                </a:r>
                <a:r>
                  <a:rPr lang="tr-TR" sz="2000" dirty="0" smtClean="0"/>
                  <a:t> olarak bulunur.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692696"/>
                <a:ext cx="8075240" cy="2176208"/>
              </a:xfrm>
              <a:blipFill rotWithShape="1">
                <a:blip r:embed="rId2"/>
                <a:stretch>
                  <a:fillRect l="-226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056" y="3933056"/>
            <a:ext cx="6912768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3995936" y="4005064"/>
            <a:ext cx="0" cy="164442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3347864" y="4437112"/>
            <a:ext cx="0" cy="1120769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051720" y="5441781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       5          9                                          x</a:t>
            </a:r>
            <a:endParaRPr lang="tr-TR" dirty="0"/>
          </a:p>
        </p:txBody>
      </p:sp>
      <p:cxnSp>
        <p:nvCxnSpPr>
          <p:cNvPr id="13" name="Düz Bağlayıcı 12"/>
          <p:cNvCxnSpPr/>
          <p:nvPr/>
        </p:nvCxnSpPr>
        <p:spPr>
          <a:xfrm>
            <a:off x="1259632" y="5877272"/>
            <a:ext cx="5256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259632" y="5867980"/>
            <a:ext cx="614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       -3         -2          -1          0         1         2          3        z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3311860" y="5834760"/>
            <a:ext cx="108012" cy="9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tır Belirtme Çizgisi 1 (Diğer Çubuk) 15"/>
          <p:cNvSpPr/>
          <p:nvPr/>
        </p:nvSpPr>
        <p:spPr>
          <a:xfrm>
            <a:off x="4160401" y="4695628"/>
            <a:ext cx="648072" cy="288032"/>
          </a:xfrm>
          <a:prstGeom prst="accentCallout1">
            <a:avLst>
              <a:gd name="adj1" fmla="val 31551"/>
              <a:gd name="adj2" fmla="val 99927"/>
              <a:gd name="adj3" fmla="val 22893"/>
              <a:gd name="adj4" fmla="val 927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%50</a:t>
            </a:r>
            <a:endParaRPr lang="tr-TR" sz="1600" dirty="0"/>
          </a:p>
        </p:txBody>
      </p:sp>
      <p:sp>
        <p:nvSpPr>
          <p:cNvPr id="17" name="Satır Belirtme Çizgisi 1 (Diğer Çubuk) 16"/>
          <p:cNvSpPr/>
          <p:nvPr/>
        </p:nvSpPr>
        <p:spPr>
          <a:xfrm>
            <a:off x="4217621" y="2724888"/>
            <a:ext cx="2437680" cy="976176"/>
          </a:xfrm>
          <a:prstGeom prst="accentCallout1">
            <a:avLst>
              <a:gd name="adj1" fmla="val 46278"/>
              <a:gd name="adj2" fmla="val -3082"/>
              <a:gd name="adj3" fmla="val 207145"/>
              <a:gd name="adj4" fmla="val -216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z</a:t>
            </a:r>
            <a:r>
              <a:rPr lang="tr-TR" sz="1600" dirty="0" smtClean="0"/>
              <a:t>(-</a:t>
            </a:r>
            <a:r>
              <a:rPr lang="tr-TR" sz="1600" dirty="0"/>
              <a:t>1</a:t>
            </a:r>
            <a:r>
              <a:rPr lang="tr-TR" sz="1600" dirty="0" smtClean="0"/>
              <a:t>) tablo değeri 0,3413 z değeri ile ortalama alan arası demektir.</a:t>
            </a:r>
            <a:endParaRPr lang="tr-TR" sz="1600" dirty="0"/>
          </a:p>
        </p:txBody>
      </p:sp>
      <p:sp>
        <p:nvSpPr>
          <p:cNvPr id="18" name="Satır Belirtme Çizgisi 1 (Diğer Çubuk) 17"/>
          <p:cNvSpPr/>
          <p:nvPr/>
        </p:nvSpPr>
        <p:spPr>
          <a:xfrm>
            <a:off x="3943428" y="6228020"/>
            <a:ext cx="999729" cy="369332"/>
          </a:xfrm>
          <a:prstGeom prst="accentCallout1">
            <a:avLst>
              <a:gd name="adj1" fmla="val 49472"/>
              <a:gd name="adj2" fmla="val -4529"/>
              <a:gd name="adj3" fmla="val -79788"/>
              <a:gd name="adj4" fmla="val -56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z=-</a:t>
            </a:r>
            <a:r>
              <a:rPr lang="tr-TR" sz="1600" dirty="0"/>
              <a:t>1</a:t>
            </a:r>
          </a:p>
        </p:txBody>
      </p:sp>
      <p:sp>
        <p:nvSpPr>
          <p:cNvPr id="19" name="Satır Belirtme Çizgisi 1 (Diğer Çubuk) 18"/>
          <p:cNvSpPr/>
          <p:nvPr/>
        </p:nvSpPr>
        <p:spPr>
          <a:xfrm>
            <a:off x="605834" y="3021018"/>
            <a:ext cx="2670022" cy="1272078"/>
          </a:xfrm>
          <a:prstGeom prst="accentCallout1">
            <a:avLst>
              <a:gd name="adj1" fmla="val 46278"/>
              <a:gd name="adj2" fmla="val -3082"/>
              <a:gd name="adj3" fmla="val 166428"/>
              <a:gd name="adj4" fmla="val 753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Problemde sorulan alan :</a:t>
            </a:r>
          </a:p>
          <a:p>
            <a:pPr algn="ctr"/>
            <a:r>
              <a:rPr lang="tr-TR" sz="1600" dirty="0" smtClean="0"/>
              <a:t>5 gün içinde taburcu olma olasılığıdır.</a:t>
            </a:r>
          </a:p>
          <a:p>
            <a:pPr algn="ctr"/>
            <a:r>
              <a:rPr lang="tr-TR" sz="1600" dirty="0" smtClean="0"/>
              <a:t>0,5-0,3413 = 0,1587 bulunur.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1850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7467600" cy="490066"/>
          </a:xfrm>
        </p:spPr>
        <p:txBody>
          <a:bodyPr>
            <a:noAutofit/>
          </a:bodyPr>
          <a:lstStyle/>
          <a:p>
            <a:r>
              <a:rPr lang="tr-TR" sz="3200" dirty="0" smtClean="0"/>
              <a:t>Örnek </a:t>
            </a:r>
            <a:r>
              <a:rPr lang="tr-TR" sz="3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820744"/>
                <a:ext cx="8075240" cy="2176208"/>
              </a:xfrm>
            </p:spPr>
            <p:txBody>
              <a:bodyPr>
                <a:normAutofit/>
              </a:bodyPr>
              <a:lstStyle/>
              <a:p>
                <a:r>
                  <a:rPr lang="tr-TR" sz="2000" dirty="0" smtClean="0"/>
                  <a:t>Üçüncü sınıf </a:t>
                </a:r>
                <a:r>
                  <a:rPr lang="tr-TR" sz="2000" dirty="0" err="1" smtClean="0"/>
                  <a:t>biyoistatistik</a:t>
                </a:r>
                <a:r>
                  <a:rPr lang="tr-TR" sz="2000" dirty="0" smtClean="0"/>
                  <a:t> not ortalaması</a:t>
                </a:r>
                <a14:m>
                  <m:oMath xmlns:m="http://schemas.openxmlformats.org/officeDocument/2006/math">
                    <m:r>
                      <a:rPr lang="tr-TR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=70 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=10 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𝑑𝑢𝑟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. </m:t>
                    </m:r>
                    <m:r>
                      <a:rPr lang="tr-TR" sz="2000" b="0" i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tr-TR" sz="2000" dirty="0" smtClean="0"/>
                  <a:t>Rastgele seçilen bir öğrencinin 90 puanın üzerinde not almış olma olasılığı nedir?</a:t>
                </a:r>
              </a:p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</a:rPr>
                          <m:t>𝑥</m:t>
                        </m:r>
                        <m:r>
                          <a:rPr lang="tr-TR" sz="20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tr-TR" sz="20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tr-TR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tr-TR" sz="2000" b="0" i="1" smtClean="0">
                            <a:latin typeface="Cambria Math"/>
                            <a:ea typeface="Cambria Math"/>
                          </a:rPr>
                          <m:t>≤2</m:t>
                        </m:r>
                      </m:e>
                    </m:d>
                    <m:r>
                      <a:rPr lang="tr-TR" sz="2000" b="0" i="1" smtClean="0">
                        <a:latin typeface="Cambria Math"/>
                        <a:ea typeface="Cambria Math"/>
                      </a:rPr>
                      <m:t>   ?</m:t>
                    </m:r>
                  </m:oMath>
                </a14:m>
                <a:endParaRPr lang="tr-TR" sz="2000" dirty="0" smtClean="0"/>
              </a:p>
              <a:p>
                <a:r>
                  <a:rPr lang="tr-TR" sz="2000" dirty="0" smtClean="0"/>
                  <a:t>90’ın z değeri (90-70)/10 = </a:t>
                </a:r>
                <a:r>
                  <a:rPr lang="tr-TR" sz="2000" dirty="0"/>
                  <a:t>2</a:t>
                </a:r>
                <a:r>
                  <a:rPr lang="tr-TR" sz="2000" dirty="0" smtClean="0"/>
                  <a:t> olarak bulunur.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820744"/>
                <a:ext cx="8075240" cy="2176208"/>
              </a:xfrm>
              <a:blipFill rotWithShape="1">
                <a:blip r:embed="rId2"/>
                <a:stretch>
                  <a:fillRect l="-226" t="-840" r="-6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0056" y="3933056"/>
            <a:ext cx="6912768" cy="1508725"/>
            <a:chOff x="1156" y="2033"/>
            <a:chExt cx="3221" cy="17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157" y="2033"/>
              <a:ext cx="3212" cy="1699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grp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56" y="3793"/>
              <a:ext cx="3221" cy="0"/>
            </a:xfrm>
            <a:prstGeom prst="line">
              <a:avLst/>
            </a:prstGeom>
            <a:grpFill/>
            <a:ln w="38100">
              <a:solidFill>
                <a:srgbClr val="FFE9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3995936" y="4005064"/>
            <a:ext cx="0" cy="1644426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5076056" y="4661273"/>
            <a:ext cx="0" cy="896608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051720" y="5441781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                  70                 90                    x</a:t>
            </a:r>
            <a:endParaRPr lang="tr-TR" dirty="0"/>
          </a:p>
        </p:txBody>
      </p:sp>
      <p:cxnSp>
        <p:nvCxnSpPr>
          <p:cNvPr id="13" name="Düz Bağlayıcı 12"/>
          <p:cNvCxnSpPr/>
          <p:nvPr/>
        </p:nvCxnSpPr>
        <p:spPr>
          <a:xfrm>
            <a:off x="1259632" y="5877272"/>
            <a:ext cx="5256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259632" y="5867980"/>
            <a:ext cx="614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       -3         -2          -1          0         1         2          3        z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5040052" y="5834760"/>
            <a:ext cx="108012" cy="9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tır Belirtme Çizgisi 1 (Diğer Çubuk) 15"/>
          <p:cNvSpPr/>
          <p:nvPr/>
        </p:nvSpPr>
        <p:spPr>
          <a:xfrm>
            <a:off x="3239852" y="4661273"/>
            <a:ext cx="648072" cy="288032"/>
          </a:xfrm>
          <a:prstGeom prst="accentCallout1">
            <a:avLst>
              <a:gd name="adj1" fmla="val 31551"/>
              <a:gd name="adj2" fmla="val 99927"/>
              <a:gd name="adj3" fmla="val 22893"/>
              <a:gd name="adj4" fmla="val 927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%50</a:t>
            </a:r>
            <a:endParaRPr lang="tr-TR" sz="1600" dirty="0"/>
          </a:p>
        </p:txBody>
      </p:sp>
      <p:sp>
        <p:nvSpPr>
          <p:cNvPr id="17" name="Satır Belirtme Çizgisi 1 (Diğer Çubuk) 16"/>
          <p:cNvSpPr/>
          <p:nvPr/>
        </p:nvSpPr>
        <p:spPr>
          <a:xfrm>
            <a:off x="4644885" y="2532930"/>
            <a:ext cx="2437680" cy="976176"/>
          </a:xfrm>
          <a:prstGeom prst="accentCallout1">
            <a:avLst>
              <a:gd name="adj1" fmla="val 46278"/>
              <a:gd name="adj2" fmla="val -3082"/>
              <a:gd name="adj3" fmla="val 214699"/>
              <a:gd name="adj4" fmla="val -13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z(2) tablo değeri 0,477 z değeri ile ortalama alan arası demektir.</a:t>
            </a:r>
            <a:endParaRPr lang="tr-TR" sz="1600" dirty="0"/>
          </a:p>
        </p:txBody>
      </p:sp>
      <p:sp>
        <p:nvSpPr>
          <p:cNvPr id="18" name="Satır Belirtme Çizgisi 1 (Diğer Çubuk) 17"/>
          <p:cNvSpPr/>
          <p:nvPr/>
        </p:nvSpPr>
        <p:spPr>
          <a:xfrm>
            <a:off x="5660503" y="6228020"/>
            <a:ext cx="999729" cy="369332"/>
          </a:xfrm>
          <a:prstGeom prst="accentCallout1">
            <a:avLst>
              <a:gd name="adj1" fmla="val 49472"/>
              <a:gd name="adj2" fmla="val -4529"/>
              <a:gd name="adj3" fmla="val -79788"/>
              <a:gd name="adj4" fmla="val -56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z=2</a:t>
            </a:r>
            <a:endParaRPr lang="tr-TR" sz="1600" dirty="0"/>
          </a:p>
        </p:txBody>
      </p:sp>
      <p:sp>
        <p:nvSpPr>
          <p:cNvPr id="19" name="Satır Belirtme Çizgisi 1 (Diğer Çubuk) 18"/>
          <p:cNvSpPr/>
          <p:nvPr/>
        </p:nvSpPr>
        <p:spPr>
          <a:xfrm>
            <a:off x="6228184" y="3702618"/>
            <a:ext cx="2670022" cy="1272078"/>
          </a:xfrm>
          <a:prstGeom prst="accentCallout1">
            <a:avLst>
              <a:gd name="adj1" fmla="val 46278"/>
              <a:gd name="adj2" fmla="val -3082"/>
              <a:gd name="adj3" fmla="val 108458"/>
              <a:gd name="adj4" fmla="val -340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Problemde sorulan alan:</a:t>
            </a:r>
          </a:p>
          <a:p>
            <a:pPr algn="ctr"/>
            <a:r>
              <a:rPr lang="tr-TR" sz="1600" dirty="0" smtClean="0"/>
              <a:t>90’ın üzerinde not alma olasılığıdır.</a:t>
            </a:r>
          </a:p>
          <a:p>
            <a:pPr algn="ctr"/>
            <a:r>
              <a:rPr lang="tr-TR" sz="1600" dirty="0" smtClean="0"/>
              <a:t>0,5-0,477 = 0,023 bulunur.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343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tr-TR" dirty="0" smtClean="0"/>
              <a:t>Olasılık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254770"/>
            <a:ext cx="7772400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Araştırmacılar genellikle evrenin tümünde çalışmazlar,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Evreni temsil edecek örneklemlerle çalışırlar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Bu durumda olaylar ya da olgular arasında gözlenen ilişkilerin evrende olup olmadığını veya </a:t>
            </a:r>
          </a:p>
          <a:p>
            <a:pPr lvl="1">
              <a:lnSpc>
                <a:spcPct val="150000"/>
              </a:lnSpc>
            </a:pPr>
            <a:r>
              <a:rPr lang="tr-TR" sz="2000" dirty="0"/>
              <a:t>Ö</a:t>
            </a:r>
            <a:r>
              <a:rPr lang="tr-TR" sz="2000" dirty="0" smtClean="0"/>
              <a:t>rneklemden elde edilen istatistiklerin evrendeki değerlerini tahmin etmeye çalışırlar.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Bir öğrencinin başarısını yorumlamada olasılık kavramıyla ilişkili olan normal dağılım ve bu dağılımdaki alan ilişkilerinden yararlanılabilir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Çan eğrisi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84" y="5733256"/>
            <a:ext cx="2316088" cy="858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Bir </a:t>
            </a:r>
            <a:r>
              <a:rPr lang="tr-TR" dirty="0"/>
              <a:t>hastanede 20 depresyon hastası, 20 </a:t>
            </a:r>
            <a:r>
              <a:rPr lang="tr-TR" dirty="0" err="1"/>
              <a:t>psikotik</a:t>
            </a:r>
            <a:r>
              <a:rPr lang="tr-TR" dirty="0"/>
              <a:t> hasta ve </a:t>
            </a:r>
            <a:r>
              <a:rPr lang="tr-TR" dirty="0" smtClean="0"/>
              <a:t>60 da hipertansiyon </a:t>
            </a:r>
            <a:r>
              <a:rPr lang="tr-TR" dirty="0"/>
              <a:t>hasta vardır. Bu hastaneden rastgele bir hasta seçsek depresyonlu veya psikozlu olma olasılığı nedir? 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59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Bir </a:t>
            </a:r>
            <a:r>
              <a:rPr lang="tr-TR" dirty="0"/>
              <a:t>serviste 6 kızamık ve 4 astım hastası yatmaktadır. Bu servisten sırayla (rastgele) iki hasta seçsek ikisinin de astımlı olma olasılığı nedir? </a:t>
            </a:r>
          </a:p>
        </p:txBody>
      </p:sp>
    </p:spTree>
    <p:extLst>
      <p:ext uri="{BB962C8B-B14F-4D97-AF65-F5344CB8AC3E}">
        <p14:creationId xmlns:p14="http://schemas.microsoft.com/office/powerpoint/2010/main" val="23757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1000 kişinin </a:t>
            </a:r>
            <a:r>
              <a:rPr lang="tr-TR" dirty="0"/>
              <a:t>katıldığı sınavda öğrencilerin aldıkları puanların aritmetik ortalaması 60, standart sapması 5‟tir. </a:t>
            </a:r>
            <a:r>
              <a:rPr lang="tr-TR" dirty="0" err="1"/>
              <a:t>Histogram</a:t>
            </a:r>
            <a:r>
              <a:rPr lang="tr-TR" dirty="0"/>
              <a:t> grafiğinde verilerin normal dağıldığı görülmektedir. </a:t>
            </a: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</a:t>
            </a:r>
            <a:r>
              <a:rPr lang="tr-TR" dirty="0" smtClean="0"/>
              <a:t> Geçme </a:t>
            </a:r>
            <a:r>
              <a:rPr lang="tr-TR" dirty="0"/>
              <a:t>notu 50 olduğuna göre bu öğrencilerin kaçı </a:t>
            </a:r>
            <a:r>
              <a:rPr lang="tr-TR" dirty="0" smtClean="0"/>
              <a:t>geçmiştir</a:t>
            </a:r>
            <a:r>
              <a:rPr lang="tr-TR" dirty="0"/>
              <a:t>? 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87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Ahmet, Sağlık Bilimleri fakültesi 3. sınıf öğrencisidir. 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Biyoistatistik</a:t>
            </a:r>
            <a:r>
              <a:rPr lang="tr-TR" dirty="0" smtClean="0"/>
              <a:t> sınavından 70 puan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Sınıf ortalaması: 60, standart sapma: 5</a:t>
            </a:r>
          </a:p>
          <a:p>
            <a:pPr lvl="2">
              <a:lnSpc>
                <a:spcPct val="150000"/>
              </a:lnSpc>
            </a:pP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İletişim sınavından 85 puan almıştır. 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Sınıf ortalaması: 70, standart sapma: 15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      Ahmet bu iki dersten hangisinde daha başarılıdır?</a:t>
            </a:r>
            <a:endParaRPr lang="tr-TR" dirty="0"/>
          </a:p>
        </p:txBody>
      </p:sp>
      <p:sp>
        <p:nvSpPr>
          <p:cNvPr id="4" name="AutoShape 4" descr="iletişi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Yuvarlatılmış Dikdörtgen 4"/>
              <p:cNvSpPr/>
              <p:nvPr/>
            </p:nvSpPr>
            <p:spPr>
              <a:xfrm>
                <a:off x="5724128" y="2348880"/>
                <a:ext cx="2952328" cy="11521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 smtClean="0"/>
                  <a:t>Z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1" i="1" smtClean="0">
                                <a:latin typeface="Cambria Math"/>
                              </a:rPr>
                              <m:t>𝟕𝟎</m:t>
                            </m:r>
                            <m:r>
                              <a:rPr lang="tr-T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tr-TR" b="1" i="1" smtClean="0">
                                <a:latin typeface="Cambria Math"/>
                              </a:rPr>
                              <m:t>𝟔𝟎</m:t>
                            </m:r>
                          </m:e>
                        </m:d>
                      </m:num>
                      <m:den>
                        <m:r>
                          <a:rPr lang="tr-TR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tr-TR" b="1" i="1" smtClean="0">
                        <a:latin typeface="Cambria Math"/>
                      </a:rPr>
                      <m:t>=</m:t>
                    </m:r>
                    <m:r>
                      <a:rPr lang="tr-TR" b="1" i="1" smtClean="0">
                        <a:latin typeface="Cambria Math"/>
                      </a:rPr>
                      <m:t>𝟐</m:t>
                    </m:r>
                    <m:r>
                      <a:rPr lang="tr-TR" b="1" i="1" smtClean="0">
                        <a:latin typeface="Cambria Math"/>
                      </a:rPr>
                      <m:t> </m:t>
                    </m:r>
                  </m:oMath>
                </a14:m>
                <a:endParaRPr lang="tr-TR" b="1" i="1" dirty="0" smtClean="0"/>
              </a:p>
              <a:p>
                <a:pPr algn="ctr"/>
                <a:endParaRPr lang="tr-TR" b="1" dirty="0" smtClean="0"/>
              </a:p>
              <a:p>
                <a:pPr algn="ctr"/>
                <a:r>
                  <a:rPr lang="tr-TR" b="1" dirty="0" smtClean="0"/>
                  <a:t>0,5+0,475=0,975  (%97,5)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Yuvarlatılmış 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48880"/>
                <a:ext cx="2952328" cy="1152128"/>
              </a:xfrm>
              <a:prstGeom prst="roundRect">
                <a:avLst/>
              </a:prstGeom>
              <a:blipFill rotWithShape="1">
                <a:blip r:embed="rId2"/>
                <a:stretch>
                  <a:fillRect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Yuvarlatılmış Dikdörtgen 6"/>
              <p:cNvSpPr/>
              <p:nvPr/>
            </p:nvSpPr>
            <p:spPr>
              <a:xfrm>
                <a:off x="5724128" y="4005064"/>
                <a:ext cx="2952328" cy="11521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 smtClean="0"/>
                  <a:t>Z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b="1" i="1" smtClean="0">
                                <a:latin typeface="Cambria Math"/>
                              </a:rPr>
                              <m:t>𝟖𝟓</m:t>
                            </m:r>
                            <m:r>
                              <a:rPr lang="tr-T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tr-TR" b="1" i="1" smtClean="0">
                                <a:latin typeface="Cambria Math"/>
                              </a:rPr>
                              <m:t>𝟕𝟎</m:t>
                            </m:r>
                          </m:e>
                        </m:d>
                      </m:num>
                      <m:den>
                        <m:r>
                          <a:rPr lang="tr-TR" b="1" i="1" smtClean="0"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tr-TR" b="1" i="1" smtClean="0">
                        <a:latin typeface="Cambria Math"/>
                      </a:rPr>
                      <m:t>=</m:t>
                    </m:r>
                    <m:r>
                      <a:rPr lang="tr-TR" b="1" i="1" smtClean="0">
                        <a:latin typeface="Cambria Math"/>
                      </a:rPr>
                      <m:t>𝟏</m:t>
                    </m:r>
                  </m:oMath>
                </a14:m>
                <a:endParaRPr lang="tr-TR" b="1" dirty="0" smtClean="0"/>
              </a:p>
              <a:p>
                <a:pPr algn="ctr"/>
                <a:endParaRPr lang="tr-TR" b="1" dirty="0" smtClean="0"/>
              </a:p>
              <a:p>
                <a:pPr algn="ctr"/>
                <a:r>
                  <a:rPr lang="tr-TR" b="1" dirty="0" smtClean="0"/>
                  <a:t>0,5+0,341=0,841  (%84,1)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Yuvarlatılmış 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005064"/>
                <a:ext cx="2952328" cy="1152128"/>
              </a:xfrm>
              <a:prstGeom prst="roundRect">
                <a:avLst/>
              </a:prstGeom>
              <a:blipFill rotWithShape="1">
                <a:blip r:embed="rId3"/>
                <a:stretch>
                  <a:fillRect b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Yuvarlatılmış Dikdörtgen 7"/>
          <p:cNvSpPr/>
          <p:nvPr/>
        </p:nvSpPr>
        <p:spPr>
          <a:xfrm>
            <a:off x="2411760" y="5949280"/>
            <a:ext cx="6336704" cy="69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Sonuç: Ahmet, </a:t>
            </a:r>
            <a:r>
              <a:rPr lang="tr-TR" sz="2000" b="1" dirty="0" err="1" smtClean="0"/>
              <a:t>biyoistatistik</a:t>
            </a:r>
            <a:r>
              <a:rPr lang="tr-TR" sz="2000" b="1" dirty="0" smtClean="0"/>
              <a:t> dersinde daha başarılıdır.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4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Aktürk Z, Acemoğlu H. Sağlık Çalışanları İçin Araştırma ve Pratik İstatistik. Anadolu Ofset: İstanbul, 2011.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Prof. Dr. Kemal Turhan. </a:t>
            </a:r>
            <a:r>
              <a:rPr lang="tr-TR" sz="2000" dirty="0" err="1" smtClean="0"/>
              <a:t>Biyoistatistik</a:t>
            </a:r>
            <a:r>
              <a:rPr lang="tr-TR" sz="2000" dirty="0" smtClean="0"/>
              <a:t> </a:t>
            </a:r>
            <a:r>
              <a:rPr lang="tr-TR" sz="2000" dirty="0" err="1" smtClean="0"/>
              <a:t>ppt</a:t>
            </a:r>
            <a:r>
              <a:rPr lang="tr-TR" sz="2000" dirty="0" smtClean="0"/>
              <a:t>. Sunumu.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>
                <a:hlinkClick r:id="rId2"/>
              </a:rPr>
              <a:t>http://</a:t>
            </a:r>
            <a:r>
              <a:rPr lang="tr-TR" sz="2000" dirty="0" smtClean="0">
                <a:hlinkClick r:id="rId2"/>
              </a:rPr>
              <a:t>kisi.deu.edu.tr/hamdi.emec/ist1-7.pdf</a:t>
            </a:r>
            <a:r>
              <a:rPr lang="tr-TR" sz="2000" dirty="0"/>
              <a:t> </a:t>
            </a:r>
            <a:r>
              <a:rPr lang="tr-TR" sz="2000" dirty="0" smtClean="0"/>
              <a:t>Erişim tarihi: 18.11.2014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Büyüköztürk Ş, Çokluk O, Köklü N. Sosyal Bilimler İçin İstatistik. 15. Baskı, </a:t>
            </a:r>
            <a:r>
              <a:rPr lang="tr-TR" sz="2000" dirty="0" err="1" smtClean="0"/>
              <a:t>Pegem</a:t>
            </a:r>
            <a:r>
              <a:rPr lang="tr-TR" sz="2000" dirty="0" smtClean="0"/>
              <a:t> Akademi, Ankara, 2015.</a:t>
            </a:r>
          </a:p>
          <a:p>
            <a:pPr marL="514350" indent="-514350">
              <a:buFont typeface="+mj-lt"/>
              <a:buAutoNum type="arabicPeriod"/>
            </a:pPr>
            <a:endParaRPr lang="tr-TR" sz="2000" dirty="0" smtClean="0"/>
          </a:p>
          <a:p>
            <a:pPr marL="514350" indent="-514350">
              <a:buFont typeface="+mj-lt"/>
              <a:buAutoNum type="arabicPeriod"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2911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Olasılık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Bir deneyin mümkün olan tüm sonuçlarının dağılımına ya da oluşturduğu gruba ‘</a:t>
            </a:r>
            <a:r>
              <a:rPr lang="tr-TR" b="1" dirty="0" smtClean="0"/>
              <a:t>Sonuç Kümesi’</a:t>
            </a:r>
            <a:r>
              <a:rPr lang="tr-TR" dirty="0" smtClean="0"/>
              <a:t> denir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Sonuç kümesi ‘S’ ile gösterilir ve rastgele deney sonucunda ortaya çıkan sonuçlar {  } şeklindeki parantez için de gösterilir.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kümesi için örnek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Bir zarın atılması deneyi ile ortaya çıkabilecek sonuç kümesi?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Sonuç kümesi, S={1, 2, 3, 4, 5, 6}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Bir deney ile ilişkili S sonuç kümesinin bir alt seti bir olaydır. 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Bir A olayı S’ye ait sonuçların bir ya da daha fazlasıdır.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568952" cy="6048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Bir deneyin her bir sonucu, S’nin her bir elemanı basit bir olaydır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endParaRPr lang="tr-TR" sz="1000" dirty="0"/>
          </a:p>
          <a:p>
            <a:pPr lvl="1">
              <a:lnSpc>
                <a:spcPct val="150000"/>
              </a:lnSpc>
            </a:pPr>
            <a:r>
              <a:rPr lang="tr-TR" dirty="0" smtClean="0"/>
              <a:t>Eğer A, S’nin yalnız bir elemanını içeriyorsa; A bir ‘</a:t>
            </a:r>
            <a:r>
              <a:rPr lang="tr-TR" b="1" dirty="0" smtClean="0"/>
              <a:t>basit olay’</a:t>
            </a:r>
            <a:endParaRPr lang="tr-TR" dirty="0"/>
          </a:p>
          <a:p>
            <a:pPr lvl="2">
              <a:lnSpc>
                <a:spcPct val="150000"/>
              </a:lnSpc>
            </a:pPr>
            <a:r>
              <a:rPr lang="tr-TR" dirty="0" smtClean="0"/>
              <a:t> Örnek;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S’nin alt seti, iki zarın atıldığında toplamının 2 olduğu olay A ile tanımlandığında,</a:t>
            </a:r>
          </a:p>
          <a:p>
            <a:pPr lvl="2">
              <a:lnSpc>
                <a:spcPct val="150000"/>
              </a:lnSpc>
            </a:pPr>
            <a:r>
              <a:rPr lang="tr-TR" dirty="0"/>
              <a:t>S={1, </a:t>
            </a:r>
            <a:r>
              <a:rPr lang="tr-TR" dirty="0" smtClean="0"/>
              <a:t>1}</a:t>
            </a:r>
          </a:p>
          <a:p>
            <a:pPr marL="594360" lvl="2" indent="0">
              <a:lnSpc>
                <a:spcPct val="150000"/>
              </a:lnSpc>
              <a:buNone/>
            </a:pPr>
            <a:r>
              <a:rPr lang="tr-TR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A</a:t>
            </a:r>
            <a:r>
              <a:rPr lang="tr-TR" dirty="0"/>
              <a:t>, S’nin </a:t>
            </a:r>
            <a:r>
              <a:rPr lang="tr-TR" dirty="0" smtClean="0"/>
              <a:t>bir elemanından fazlasını </a:t>
            </a:r>
            <a:r>
              <a:rPr lang="tr-TR" dirty="0"/>
              <a:t>içeriyorsa; A bir </a:t>
            </a:r>
            <a:r>
              <a:rPr lang="tr-TR" dirty="0" smtClean="0"/>
              <a:t>‘</a:t>
            </a:r>
            <a:r>
              <a:rPr lang="tr-TR" b="1" dirty="0" smtClean="0"/>
              <a:t>bileşik olay’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Örnek;</a:t>
            </a:r>
          </a:p>
          <a:p>
            <a:pPr lvl="2">
              <a:lnSpc>
                <a:spcPct val="150000"/>
              </a:lnSpc>
            </a:pPr>
            <a:r>
              <a:rPr lang="tr-TR" dirty="0"/>
              <a:t>S’nin alt seti, iki zarın atıldığında toplamının </a:t>
            </a:r>
            <a:r>
              <a:rPr lang="tr-TR" dirty="0" smtClean="0"/>
              <a:t>4 </a:t>
            </a:r>
            <a:r>
              <a:rPr lang="tr-TR" dirty="0"/>
              <a:t>olduğu </a:t>
            </a:r>
            <a:r>
              <a:rPr lang="tr-TR" dirty="0" smtClean="0"/>
              <a:t>olay </a:t>
            </a:r>
            <a:r>
              <a:rPr lang="tr-TR" dirty="0"/>
              <a:t>A ile tanımlandığında,</a:t>
            </a:r>
          </a:p>
          <a:p>
            <a:pPr lvl="2">
              <a:lnSpc>
                <a:spcPct val="150000"/>
              </a:lnSpc>
            </a:pPr>
            <a:r>
              <a:rPr lang="tr-TR" dirty="0"/>
              <a:t>S</a:t>
            </a:r>
            <a:r>
              <a:rPr lang="tr-TR" dirty="0" smtClean="0"/>
              <a:t>={(1,3), (2,2), (3,1)}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39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Olasılık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Olasılık hesabı belirsizlikleri tahmin etmede kullanılır.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/>
              <a:t>Olasılık, bir olayın olma veya olmama ihtimalini </a:t>
            </a:r>
            <a:r>
              <a:rPr lang="tr-TR" dirty="0" smtClean="0"/>
              <a:t>verir.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P(A) ile gösterilen bir A olayının olasılığı, A sonucunun ortaya çıkma durumudur.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 olay için olasılık </a:t>
            </a:r>
            <a:r>
              <a:rPr lang="tr-TR" dirty="0"/>
              <a:t>0 ile 1 arasındadır.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 0 </a:t>
            </a:r>
            <a:r>
              <a:rPr lang="tr-TR" dirty="0"/>
              <a:t>olasılıklı olaylara </a:t>
            </a:r>
            <a:r>
              <a:rPr lang="tr-TR" b="1" dirty="0">
                <a:solidFill>
                  <a:schemeClr val="accent1"/>
                </a:solidFill>
              </a:rPr>
              <a:t>imkansız</a:t>
            </a:r>
            <a:r>
              <a:rPr lang="tr-TR" dirty="0"/>
              <a:t> olaylar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	 1 </a:t>
            </a:r>
            <a:r>
              <a:rPr lang="tr-TR" dirty="0"/>
              <a:t>olasılıklı olaylara ise </a:t>
            </a:r>
            <a:r>
              <a:rPr lang="tr-TR" b="1" dirty="0">
                <a:solidFill>
                  <a:schemeClr val="accent1"/>
                </a:solidFill>
              </a:rPr>
              <a:t>kesin</a:t>
            </a:r>
            <a:r>
              <a:rPr lang="tr-TR" dirty="0"/>
              <a:t> olay denir.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481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11590</TotalTime>
  <Words>2739</Words>
  <Application>Microsoft Office PowerPoint</Application>
  <PresentationFormat>Ekran Gösterisi (4:3)</PresentationFormat>
  <Paragraphs>581</Paragraphs>
  <Slides>54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6" baseType="lpstr">
      <vt:lpstr>Hisse Senedi</vt:lpstr>
      <vt:lpstr>Denklem</vt:lpstr>
      <vt:lpstr>OLASILIK  NORMAL DAĞILIM</vt:lpstr>
      <vt:lpstr>Soru</vt:lpstr>
      <vt:lpstr>Olasılık</vt:lpstr>
      <vt:lpstr>Olasılık</vt:lpstr>
      <vt:lpstr>Olasılık</vt:lpstr>
      <vt:lpstr>Olasılık</vt:lpstr>
      <vt:lpstr>Sonuç kümesi için örnek</vt:lpstr>
      <vt:lpstr>PowerPoint Sunusu</vt:lpstr>
      <vt:lpstr>Olasılık</vt:lpstr>
      <vt:lpstr>Olasılık</vt:lpstr>
      <vt:lpstr>Örnek;</vt:lpstr>
      <vt:lpstr>Olasılık kuralları</vt:lpstr>
      <vt:lpstr>Toplama kuralı</vt:lpstr>
      <vt:lpstr>Örnek</vt:lpstr>
      <vt:lpstr>Örnek</vt:lpstr>
      <vt:lpstr>Çarpma kuralı</vt:lpstr>
      <vt:lpstr>Örnek</vt:lpstr>
      <vt:lpstr>Örnek</vt:lpstr>
      <vt:lpstr>Olasılığın göreli sıklık kavramı</vt:lpstr>
      <vt:lpstr>Kesikli bir rassal değişkenin olasılık dağılımı</vt:lpstr>
      <vt:lpstr>Bir olayın olasılığını etkileyen faktörler</vt:lpstr>
      <vt:lpstr>Bir olayın olasılığını etkileyen faktörler</vt:lpstr>
      <vt:lpstr>Bir olayın olasılığını etkileyen faktörler</vt:lpstr>
      <vt:lpstr>NORMAL DAĞILIM</vt:lpstr>
      <vt:lpstr>NORMAL DAĞILIM</vt:lpstr>
      <vt:lpstr>Normal dağılımın özellikleri</vt:lpstr>
      <vt:lpstr>Normal dağılımın özellikleri</vt:lpstr>
      <vt:lpstr>µ ve σ^2 değişikliklerinin dağılımın şekli üzerindeki etkisi  </vt:lpstr>
      <vt:lpstr>NORMAL DAĞILIM….</vt:lpstr>
      <vt:lpstr>NORMAL DAĞILIM…..</vt:lpstr>
      <vt:lpstr>NORMAL DAĞILIM GRAFİĞİ</vt:lpstr>
      <vt:lpstr>NORMAL DAĞILIM…</vt:lpstr>
      <vt:lpstr>NORMAL DAĞILIM….</vt:lpstr>
      <vt:lpstr>NORMAL DAĞILIM</vt:lpstr>
      <vt:lpstr>STANDART NORMAL DAĞILIM</vt:lpstr>
      <vt:lpstr>STANDART NORMAL DAĞILIM</vt:lpstr>
      <vt:lpstr>STANDART NORMAL DAĞILIM</vt:lpstr>
      <vt:lpstr>STANDART NORMAL DAĞILIM</vt:lpstr>
      <vt:lpstr>Z TABLOSU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1</vt:lpstr>
      <vt:lpstr>Örnek 2</vt:lpstr>
      <vt:lpstr>Örnek 3</vt:lpstr>
      <vt:lpstr>Örnek 4</vt:lpstr>
      <vt:lpstr>Örnek</vt:lpstr>
      <vt:lpstr>Örnek</vt:lpstr>
      <vt:lpstr>Örnek</vt:lpstr>
      <vt:lpstr>Soru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Biyoistatistik 1</dc:title>
  <dc:creator>Turan</dc:creator>
  <cp:lastModifiedBy>Turan S</cp:lastModifiedBy>
  <cp:revision>112</cp:revision>
  <dcterms:created xsi:type="dcterms:W3CDTF">2014-09-19T11:26:00Z</dcterms:created>
  <dcterms:modified xsi:type="dcterms:W3CDTF">2015-11-24T08:01:53Z</dcterms:modified>
</cp:coreProperties>
</file>